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1" r:id="rId18"/>
    <p:sldId id="270" r:id="rId19"/>
    <p:sldId id="273" r:id="rId20"/>
    <p:sldId id="274" r:id="rId21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02D"/>
    <a:srgbClr val="F3A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400" y="6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FE9A67D-ABD8-4587-93C5-274AA54B6F3C}" type="datetimeFigureOut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BA3F3035-928D-429C-922A-8CEAE7249C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20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F3035-928D-429C-922A-8CEAE7249C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2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5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3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0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38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5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03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52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9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7C1BF-759A-4157-85EE-0B424573EB7D}" type="datetimeFigureOut">
              <a:rPr lang="en-US" smtClean="0"/>
              <a:t>6/30/2016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3F03F-051D-4AA4-A226-8369B7E36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4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1067C1BF-759A-4157-85EE-0B424573EB7D}" type="datetimeFigureOut">
              <a:rPr lang="en-US" smtClean="0"/>
              <a:pPr/>
              <a:t>6/30/2016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</a:defRPr>
            </a:lvl1pPr>
          </a:lstStyle>
          <a:p>
            <a:fld id="{00F3F03F-051D-4AA4-A226-8369B7E362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2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3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3505200"/>
            <a:ext cx="7772400" cy="521732"/>
            <a:chOff x="0" y="3505200"/>
            <a:chExt cx="7772400" cy="521732"/>
          </a:xfrm>
        </p:grpSpPr>
        <p:sp>
          <p:nvSpPr>
            <p:cNvPr id="6" name="Rectangle 5"/>
            <p:cNvSpPr/>
            <p:nvPr/>
          </p:nvSpPr>
          <p:spPr>
            <a:xfrm>
              <a:off x="533400" y="3505200"/>
              <a:ext cx="6705600" cy="521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0" y="3593068"/>
              <a:ext cx="777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spc="300" dirty="0" smtClean="0">
                  <a:solidFill>
                    <a:schemeClr val="bg1">
                      <a:lumMod val="75000"/>
                    </a:schemeClr>
                  </a:solidFill>
                  <a:latin typeface="HelveticaNeueLT Std Thin Ext" pitchFamily="34" charset="0"/>
                </a:rPr>
                <a:t>PRODUCER </a:t>
              </a:r>
              <a:r>
                <a:rPr lang="en-US" sz="1800" spc="300" smtClean="0">
                  <a:solidFill>
                    <a:schemeClr val="bg1">
                      <a:lumMod val="75000"/>
                    </a:schemeClr>
                  </a:solidFill>
                  <a:latin typeface="HelveticaNeueLT Std Thin Ext" pitchFamily="34" charset="0"/>
                </a:rPr>
                <a:t>PLANNING </a:t>
              </a:r>
              <a:r>
                <a:rPr lang="en-US" sz="1800" spc="300" smtClean="0">
                  <a:solidFill>
                    <a:schemeClr val="bg1">
                      <a:lumMod val="75000"/>
                    </a:schemeClr>
                  </a:solidFill>
                  <a:latin typeface="HelveticaNeueLT Std Thin Ext" pitchFamily="34" charset="0"/>
                </a:rPr>
                <a:t>TOOL</a:t>
              </a:r>
              <a:endParaRPr lang="en-US" sz="1800" spc="300" dirty="0">
                <a:solidFill>
                  <a:schemeClr val="bg1">
                    <a:lumMod val="75000"/>
                  </a:schemeClr>
                </a:solidFill>
                <a:latin typeface="HelveticaNeueLT Std Thin Ext" pitchFamily="34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93" y="1981200"/>
            <a:ext cx="3657607" cy="11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52337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Distribution Expansion Plan (pt 2):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253545"/>
            <a:ext cx="1797385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Potential COI’s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98040" y="2133600"/>
            <a:ext cx="1664360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Strategies to Build Trust and Earn Referrals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17053" y="2364432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Next 3 Steps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08479"/>
              </p:ext>
            </p:extLst>
          </p:nvPr>
        </p:nvGraphicFramePr>
        <p:xfrm>
          <a:off x="405084" y="2964745"/>
          <a:ext cx="6964980" cy="25958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741245"/>
                <a:gridCol w="1968471"/>
                <a:gridCol w="1828800"/>
                <a:gridCol w="142646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94455" y="2380400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By When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" y="5951785"/>
            <a:ext cx="1797385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Current COI’s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98040" y="5638800"/>
            <a:ext cx="1664360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Strategies to Build Trust and Earn Referrals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17053" y="5869632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Next 3 Steps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46922"/>
              </p:ext>
            </p:extLst>
          </p:nvPr>
        </p:nvGraphicFramePr>
        <p:xfrm>
          <a:off x="405084" y="6469945"/>
          <a:ext cx="6964980" cy="259588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741245"/>
                <a:gridCol w="1968471"/>
                <a:gridCol w="1828800"/>
                <a:gridCol w="142646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794455" y="5885600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By When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6059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Q1 Business Plan (pt 1):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Prospects to Call On: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534161"/>
              </p:ext>
            </p:extLst>
          </p:nvPr>
        </p:nvGraphicFramePr>
        <p:xfrm>
          <a:off x="609600" y="33092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087" y="57150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Suspects to Move: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04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78428"/>
              </p:ext>
            </p:extLst>
          </p:nvPr>
        </p:nvGraphicFramePr>
        <p:xfrm>
          <a:off x="641604" y="68144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37213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646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735" y="63853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8" name="Shape 88"/>
          <p:cNvSpPr/>
          <p:nvPr/>
        </p:nvSpPr>
        <p:spPr>
          <a:xfrm>
            <a:off x="489204" y="61286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39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2939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Q1 Business Plan (pt 2):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COI’s to Contact: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557890"/>
              </p:ext>
            </p:extLst>
          </p:nvPr>
        </p:nvGraphicFramePr>
        <p:xfrm>
          <a:off x="609600" y="3366571"/>
          <a:ext cx="6629400" cy="31104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1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24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5052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Q2 Business Plan (pt 1):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Prospects to Call On: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503902"/>
              </p:ext>
            </p:extLst>
          </p:nvPr>
        </p:nvGraphicFramePr>
        <p:xfrm>
          <a:off x="609600" y="33092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087" y="57150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Suspects to Move: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04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607103"/>
              </p:ext>
            </p:extLst>
          </p:nvPr>
        </p:nvGraphicFramePr>
        <p:xfrm>
          <a:off x="641604" y="68144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37213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646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735" y="63853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8" name="Shape 88"/>
          <p:cNvSpPr/>
          <p:nvPr/>
        </p:nvSpPr>
        <p:spPr>
          <a:xfrm>
            <a:off x="489204" y="61286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24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49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Q2 Business Plan (pt 2):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COI’s to Contact: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882932"/>
              </p:ext>
            </p:extLst>
          </p:nvPr>
        </p:nvGraphicFramePr>
        <p:xfrm>
          <a:off x="609600" y="3366571"/>
          <a:ext cx="6629400" cy="31104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2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16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0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Q3 Business Plan (pt 1):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Prospects to Call On: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774467"/>
              </p:ext>
            </p:extLst>
          </p:nvPr>
        </p:nvGraphicFramePr>
        <p:xfrm>
          <a:off x="609600" y="33092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087" y="57150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Suspects to Move: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04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46158"/>
              </p:ext>
            </p:extLst>
          </p:nvPr>
        </p:nvGraphicFramePr>
        <p:xfrm>
          <a:off x="641604" y="68144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37213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646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735" y="63853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8" name="Shape 88"/>
          <p:cNvSpPr/>
          <p:nvPr/>
        </p:nvSpPr>
        <p:spPr>
          <a:xfrm>
            <a:off x="489204" y="61286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24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15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34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Q3 Business Plan (pt 2):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COI’s to Contact: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781165"/>
              </p:ext>
            </p:extLst>
          </p:nvPr>
        </p:nvGraphicFramePr>
        <p:xfrm>
          <a:off x="609600" y="3366571"/>
          <a:ext cx="6629400" cy="31104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3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16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902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Q4 Business Plan (pt 1):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Prospects to Call On: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957150"/>
              </p:ext>
            </p:extLst>
          </p:nvPr>
        </p:nvGraphicFramePr>
        <p:xfrm>
          <a:off x="609600" y="33092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087" y="57150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Suspects to Move: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7804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09250"/>
              </p:ext>
            </p:extLst>
          </p:nvPr>
        </p:nvGraphicFramePr>
        <p:xfrm>
          <a:off x="641604" y="6814448"/>
          <a:ext cx="6629400" cy="206803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37213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26465" y="62810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8735" y="63853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8" name="Shape 88"/>
          <p:cNvSpPr/>
          <p:nvPr/>
        </p:nvSpPr>
        <p:spPr>
          <a:xfrm>
            <a:off x="489204" y="61286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24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17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9616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Q4 Business Plan (pt 2):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083" y="2209800"/>
            <a:ext cx="3124200" cy="337448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COI’s to Contact:</a:t>
            </a:r>
            <a:endParaRPr lang="en-US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1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06519"/>
              </p:ext>
            </p:extLst>
          </p:nvPr>
        </p:nvGraphicFramePr>
        <p:xfrm>
          <a:off x="609600" y="3366571"/>
          <a:ext cx="6629400" cy="311042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220510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  <a:tr h="260599"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4013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2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4461" y="2775848"/>
            <a:ext cx="1546069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Month 3 of Quarter 4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16731" y="2880109"/>
            <a:ext cx="1546069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31" name="Shape 88"/>
          <p:cNvSpPr/>
          <p:nvPr/>
        </p:nvSpPr>
        <p:spPr>
          <a:xfrm>
            <a:off x="457200" y="2623448"/>
            <a:ext cx="6902196" cy="0"/>
          </a:xfrm>
          <a:prstGeom prst="line">
            <a:avLst/>
          </a:prstGeom>
          <a:ln>
            <a:solidFill>
              <a:srgbClr val="53585F"/>
            </a:solidFill>
            <a:custDash>
              <a:ds d="100000" sp="200000"/>
            </a:custDash>
            <a:round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Helvetica" panose="020B0604020202020204" pitchFamily="34" charset="0"/>
            </a:endParaRPr>
          </a:p>
        </p:txBody>
      </p:sp>
      <p:sp>
        <p:nvSpPr>
          <p:cNvPr id="16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18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502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082" y="1447800"/>
            <a:ext cx="28715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Value Proposition: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514" y="2429711"/>
            <a:ext cx="2996485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Your Value Proposition: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33800" y="2447756"/>
            <a:ext cx="12192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Response: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192587"/>
              </p:ext>
            </p:extLst>
          </p:nvPr>
        </p:nvGraphicFramePr>
        <p:xfrm>
          <a:off x="432516" y="2930356"/>
          <a:ext cx="6937548" cy="51468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01284"/>
                <a:gridCol w="3636264"/>
              </a:tblGrid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Organization Value Proposition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– Why would someone buy from your organization?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Personal Value Proposition – Why would someone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buy from you?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Future Opportunities to Improve Value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Proposition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Steps to Improve Value Proposition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45" name="Rectangle 4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19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005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082" y="1447800"/>
            <a:ext cx="1933285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Leadership: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514" y="2057400"/>
            <a:ext cx="3455059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What do you want to become?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2050045"/>
            <a:ext cx="12192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Response: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43919"/>
              </p:ext>
            </p:extLst>
          </p:nvPr>
        </p:nvGraphicFramePr>
        <p:xfrm>
          <a:off x="432516" y="2558045"/>
          <a:ext cx="6937548" cy="64335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31776"/>
                <a:gridCol w="3705772"/>
              </a:tblGrid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One year from today, what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will make you happy with your progress?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What opportunities do you need to take advantage of to help you hav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e success?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What are your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biggest dangers and distractions that could prevent you from making this progress?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What strengths do you need to maximize in order to meet this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year’s goals?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Leadership traits to develop: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45" name="Rectangle 4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32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082" y="1447800"/>
            <a:ext cx="28715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Goals and Why: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515" y="2209800"/>
            <a:ext cx="939086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Goals: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3200" y="2209800"/>
            <a:ext cx="12192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Impact: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45" name="Rectangle 4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616414"/>
              </p:ext>
            </p:extLst>
          </p:nvPr>
        </p:nvGraphicFramePr>
        <p:xfrm>
          <a:off x="432516" y="2673844"/>
          <a:ext cx="6926880" cy="58605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308960"/>
                <a:gridCol w="2308960"/>
                <a:gridCol w="2308960"/>
              </a:tblGrid>
              <a:tr h="1172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Financial Goals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172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Personal Development Goals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172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Physical Goals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172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Family / Personal Goals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172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Professional Goals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061204" y="2209800"/>
            <a:ext cx="2330196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Impact’s Importance: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14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825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0999" y="2209800"/>
            <a:ext cx="6811123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Highest and best use of talent:</a:t>
            </a:r>
            <a:endParaRPr lang="en-US" sz="16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2515" y="2590800"/>
            <a:ext cx="6926881" cy="1828800"/>
            <a:chOff x="432515" y="2057400"/>
            <a:chExt cx="6926881" cy="1828800"/>
          </a:xfrm>
        </p:grpSpPr>
        <p:sp>
          <p:nvSpPr>
            <p:cNvPr id="41" name="TextBox 40"/>
            <p:cNvSpPr txBox="1"/>
            <p:nvPr/>
          </p:nvSpPr>
          <p:spPr>
            <a:xfrm>
              <a:off x="457200" y="2133600"/>
              <a:ext cx="6734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</a:rPr>
                <a:t>[Insert Answer Here]</a:t>
              </a:r>
              <a:endParaRPr lang="en-US" sz="1200" dirty="0">
                <a:latin typeface="Helvetica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32515" y="2057400"/>
              <a:ext cx="6926881" cy="18288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1000" y="4495800"/>
            <a:ext cx="6811123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Competent:</a:t>
            </a:r>
            <a:endParaRPr lang="en-US" sz="16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1000" y="6858000"/>
            <a:ext cx="7075932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Incompetent:</a:t>
            </a:r>
            <a:endParaRPr lang="en-US" sz="16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9" name="Rectangle 58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082" y="1447800"/>
            <a:ext cx="40907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Highest and Best Use: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32515" y="4876800"/>
            <a:ext cx="6926881" cy="1828800"/>
            <a:chOff x="432515" y="2057400"/>
            <a:chExt cx="6926881" cy="1828800"/>
          </a:xfrm>
        </p:grpSpPr>
        <p:sp>
          <p:nvSpPr>
            <p:cNvPr id="31" name="TextBox 30"/>
            <p:cNvSpPr txBox="1"/>
            <p:nvPr/>
          </p:nvSpPr>
          <p:spPr>
            <a:xfrm>
              <a:off x="457200" y="2133600"/>
              <a:ext cx="6734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</a:rPr>
                <a:t>[Insert Answer Here]</a:t>
              </a:r>
              <a:endParaRPr lang="en-US" sz="1200" dirty="0">
                <a:latin typeface="Helvetica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32515" y="2057400"/>
              <a:ext cx="6926881" cy="18288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2515" y="7239000"/>
            <a:ext cx="6926881" cy="1828800"/>
            <a:chOff x="432515" y="2057400"/>
            <a:chExt cx="6926881" cy="1828800"/>
          </a:xfrm>
        </p:grpSpPr>
        <p:sp>
          <p:nvSpPr>
            <p:cNvPr id="34" name="TextBox 33"/>
            <p:cNvSpPr txBox="1"/>
            <p:nvPr/>
          </p:nvSpPr>
          <p:spPr>
            <a:xfrm>
              <a:off x="457200" y="2133600"/>
              <a:ext cx="67349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Helvetica" panose="020B0604020202020204" pitchFamily="34" charset="0"/>
                </a:rPr>
                <a:t>[Insert Answer Here]</a:t>
              </a:r>
              <a:endParaRPr lang="en-US" sz="1200" dirty="0">
                <a:latin typeface="Helvetica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2515" y="2057400"/>
              <a:ext cx="6926881" cy="18288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</p:grpSp>
      <p:sp>
        <p:nvSpPr>
          <p:cNvPr id="36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3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5718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514" y="2133600"/>
            <a:ext cx="2996485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Your Personal Brand: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9304" y="2151645"/>
            <a:ext cx="12192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Response: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688808"/>
              </p:ext>
            </p:extLst>
          </p:nvPr>
        </p:nvGraphicFramePr>
        <p:xfrm>
          <a:off x="432516" y="2558045"/>
          <a:ext cx="6937548" cy="270844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01284"/>
                <a:gridCol w="3636264"/>
              </a:tblGrid>
              <a:tr h="677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Current Brand: 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What do people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think about you today?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677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Desired Future Brand:</a:t>
                      </a:r>
                    </a:p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What do you want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people to think about you?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677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Future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Brand impact: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6771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Specific steps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to create Future Brand: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05082" y="1447800"/>
            <a:ext cx="1933285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Brand: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" y="5645817"/>
            <a:ext cx="2996485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Have to Have: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03989" y="5663862"/>
            <a:ext cx="2163411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Don’t Have to Have: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16943"/>
              </p:ext>
            </p:extLst>
          </p:nvPr>
        </p:nvGraphicFramePr>
        <p:xfrm>
          <a:off x="457202" y="6061573"/>
          <a:ext cx="6937548" cy="300622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301284"/>
                <a:gridCol w="3636264"/>
              </a:tblGrid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29461"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8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4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707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Prospecting Activity Analysis: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48505"/>
              </p:ext>
            </p:extLst>
          </p:nvPr>
        </p:nvGraphicFramePr>
        <p:xfrm>
          <a:off x="405081" y="2828886"/>
          <a:ext cx="6910120" cy="5019714"/>
        </p:xfrm>
        <a:graphic>
          <a:graphicData uri="http://schemas.openxmlformats.org/drawingml/2006/table">
            <a:tbl>
              <a:tblPr/>
              <a:tblGrid>
                <a:gridCol w="1126650"/>
                <a:gridCol w="1071394"/>
                <a:gridCol w="1031309"/>
                <a:gridCol w="1527865"/>
                <a:gridCol w="1055616"/>
                <a:gridCol w="1097286"/>
              </a:tblGrid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$150,000.00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$20,000.00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$75,000.00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16.7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$100,000.00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$5,000.00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320.0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80.0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9600" y="2221519"/>
            <a:ext cx="609600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500" dirty="0" smtClean="0">
                <a:latin typeface="Helvetica" panose="020B0604020202020204" pitchFamily="34" charset="0"/>
              </a:rPr>
              <a:t>Goal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230573"/>
            <a:ext cx="1299755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*Conversion %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0245" y="2230573"/>
            <a:ext cx="1147355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**Closing %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1990686"/>
            <a:ext cx="1524000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Average Account Size (commission)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7651" y="2143086"/>
            <a:ext cx="11430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Number of First Calls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3122" y="2143086"/>
            <a:ext cx="1371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Number of Proposals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083" y="8048417"/>
            <a:ext cx="695431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</a:rPr>
              <a:t>Grey boxes are entry fields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</a:rPr>
              <a:t>White boxes are automatically calculated. DO NOT ENTER INTO WHITE BOXES!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</a:rPr>
              <a:t>*Conversion rate  is the percentage of time a first visit continues and converts to a final proposal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anose="020B0604020202020204" pitchFamily="34" charset="0"/>
              </a:rPr>
              <a:t>**Closing percentage is the ratio of final proposals to successful sales</a:t>
            </a:r>
            <a:endParaRPr lang="en-US" sz="1400" dirty="0">
              <a:latin typeface="Helvetica" panose="020B0604020202020204" pitchFamily="34" charset="0"/>
            </a:endParaRPr>
          </a:p>
        </p:txBody>
      </p:sp>
      <p:sp>
        <p:nvSpPr>
          <p:cNvPr id="23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5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147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Know Your Numbers: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098" y="1981200"/>
            <a:ext cx="1929686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Critical Indicators: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62300" y="1981200"/>
            <a:ext cx="17526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Current Stats: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27568"/>
              </p:ext>
            </p:extLst>
          </p:nvPr>
        </p:nvGraphicFramePr>
        <p:xfrm>
          <a:off x="432514" y="2438400"/>
          <a:ext cx="6958885" cy="5943762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704323"/>
                <a:gridCol w="1934934"/>
                <a:gridCol w="2319628"/>
              </a:tblGrid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New Business Income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Retention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Percentage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Total Book Size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Conversion Rate*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Closing Rate**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1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Average Revenue Per Relationship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– Targeted Account Size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New Prospect First Appointments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Number Converted into Process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Closed Business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Monthly First Appointments Needed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Monetized Pipeline***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495327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Referrals to Generate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410200" y="1981200"/>
            <a:ext cx="17526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Goal Year: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7087" y="8568660"/>
            <a:ext cx="695431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latin typeface="Helvetica" panose="020B0604020202020204" pitchFamily="34" charset="0"/>
              </a:rPr>
              <a:t>*Number of first contacts converted into your process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Helvetica" panose="020B0604020202020204" pitchFamily="34" charset="0"/>
              </a:rPr>
              <a:t>**Number of prospects converted into closing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latin typeface="Helvetica" panose="020B0604020202020204" pitchFamily="34" charset="0"/>
              </a:rPr>
              <a:t>***First appointments needed x targeted account size</a:t>
            </a:r>
          </a:p>
          <a:p>
            <a:pPr>
              <a:spcAft>
                <a:spcPts val="600"/>
              </a:spcAft>
            </a:pPr>
            <a:endParaRPr lang="en-US" sz="1400" dirty="0">
              <a:latin typeface="Helvetica" panose="020B0604020202020204" pitchFamily="34" charset="0"/>
            </a:endParaRPr>
          </a:p>
        </p:txBody>
      </p:sp>
      <p:sp>
        <p:nvSpPr>
          <p:cNvPr id="27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6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993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49289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Personal Development Plan: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498" y="2094383"/>
            <a:ext cx="1546102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Personal Development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6583" y="2244019"/>
            <a:ext cx="1752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Identified Improvements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2209800"/>
            <a:ext cx="990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Q1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72493"/>
              </p:ext>
            </p:extLst>
          </p:nvPr>
        </p:nvGraphicFramePr>
        <p:xfrm>
          <a:off x="405082" y="2895597"/>
          <a:ext cx="6954312" cy="601980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159052"/>
                <a:gridCol w="1712466"/>
                <a:gridCol w="990600"/>
                <a:gridCol w="1066800"/>
                <a:gridCol w="990600"/>
                <a:gridCol w="1034794"/>
              </a:tblGrid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Sales Skills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Technical Skills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Business Acumen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Books to Read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Training to Attend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Experts to Learn From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85997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Daily Reading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92600" y="2209800"/>
            <a:ext cx="990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Q2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8600" y="2209800"/>
            <a:ext cx="990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Q3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209800"/>
            <a:ext cx="990600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Q4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Strategy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8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7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807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5081" y="1447800"/>
            <a:ext cx="348249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Ideal Client Profile: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2514" y="2057400"/>
            <a:ext cx="2996485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Ideal Client Profile: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81400" y="2075445"/>
            <a:ext cx="1219200" cy="30667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1600" dirty="0" smtClean="0">
                <a:latin typeface="Helvetica" panose="020B0604020202020204" pitchFamily="34" charset="0"/>
              </a:rPr>
              <a:t>Response:</a:t>
            </a:r>
            <a:endParaRPr lang="en-US" sz="1600" dirty="0">
              <a:latin typeface="Helvetica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377551"/>
              </p:ext>
            </p:extLst>
          </p:nvPr>
        </p:nvGraphicFramePr>
        <p:xfrm>
          <a:off x="432516" y="2558045"/>
          <a:ext cx="6937548" cy="64335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231776"/>
                <a:gridCol w="3705772"/>
              </a:tblGrid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Industry Niche or Business Type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- WHO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Ownership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Style – One owner, multiple owners, privately held, publicly traded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Geographic Footprint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Size and Scope of Organization – Revenue size, number of employees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867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Other Relevant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Information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45" name="Rectangle 4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sp>
        <p:nvSpPr>
          <p:cNvPr id="47" name="TextBox 46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8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110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2"/>
            <a:ext cx="7772405" cy="1022886"/>
            <a:chOff x="0" y="0"/>
            <a:chExt cx="10044338" cy="1159271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0044335" cy="11592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 panose="020B0604020202020204" pitchFamily="34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459104" y="-4425964"/>
              <a:ext cx="1126132" cy="10044336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0064" y="9753600"/>
            <a:ext cx="173736" cy="17373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05083" y="304800"/>
            <a:ext cx="6964981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spc="244" dirty="0" smtClean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PRODUCER PLANNING TOOL</a:t>
            </a:r>
            <a:endParaRPr lang="en-US" sz="2400" spc="244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5082" y="1447800"/>
            <a:ext cx="5614718" cy="429780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r>
              <a:rPr lang="en-US" sz="2400" dirty="0" smtClean="0">
                <a:solidFill>
                  <a:srgbClr val="F7A02D"/>
                </a:solidFill>
                <a:latin typeface="Helvetica" panose="020B0604020202020204" pitchFamily="34" charset="0"/>
              </a:rPr>
              <a:t>Distribution Expansion Plan (pt 1):</a:t>
            </a:r>
            <a:endParaRPr lang="en-US" sz="2400" dirty="0">
              <a:solidFill>
                <a:srgbClr val="F7A02D"/>
              </a:solidFill>
              <a:latin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543" y="2209800"/>
            <a:ext cx="1546102" cy="522113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Distribution Expansion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2432603"/>
            <a:ext cx="1426073" cy="291281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Response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8999" y="2056130"/>
            <a:ext cx="1002001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Q1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Action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043132"/>
              </p:ext>
            </p:extLst>
          </p:nvPr>
        </p:nvGraphicFramePr>
        <p:xfrm>
          <a:off x="380545" y="2895597"/>
          <a:ext cx="7076386" cy="6404743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03785"/>
                <a:gridCol w="1163064"/>
                <a:gridCol w="1085526"/>
                <a:gridCol w="1085526"/>
                <a:gridCol w="1085526"/>
                <a:gridCol w="1052959"/>
              </a:tblGrid>
              <a:tr h="160020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How will I expand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 the depth and number of relationships I have that will lead to future opportunity?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011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Current and Future Community Involvement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011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Niche Entrench</a:t>
                      </a:r>
                      <a:r>
                        <a:rPr lang="en-US" sz="1200" baseline="0" dirty="0" smtClean="0">
                          <a:latin typeface="Helvetica" panose="020B0604020202020204" pitchFamily="34" charset="0"/>
                        </a:rPr>
                        <a:t>ment Strategy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011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Social Media Strategy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  <a:tr h="120113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elvetica" panose="020B0604020202020204" pitchFamily="34" charset="0"/>
                        </a:rPr>
                        <a:t>Other Marketing Methods</a:t>
                      </a:r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Helvetica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55799" y="2056130"/>
            <a:ext cx="1002001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Q2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Action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056130"/>
            <a:ext cx="1002001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Q3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Action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4931" y="2056130"/>
            <a:ext cx="1002001" cy="752946"/>
          </a:xfrm>
          <a:prstGeom prst="rect">
            <a:avLst/>
          </a:prstGeom>
          <a:noFill/>
        </p:spPr>
        <p:txBody>
          <a:bodyPr wrap="square" lIns="59865" tIns="29932" rIns="59865" bIns="29932" rtlCol="0">
            <a:spAutoFit/>
          </a:bodyPr>
          <a:lstStyle/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Q4 </a:t>
            </a:r>
          </a:p>
          <a:p>
            <a:pPr algn="ctr"/>
            <a:r>
              <a:rPr lang="en-US" sz="1500" dirty="0" smtClean="0">
                <a:latin typeface="Helvetica" panose="020B0604020202020204" pitchFamily="34" charset="0"/>
              </a:rPr>
              <a:t>Action Plan</a:t>
            </a:r>
            <a:endParaRPr lang="en-US" sz="1500" dirty="0">
              <a:latin typeface="Helvetica" panose="020B0604020202020204" pitchFamily="34" charset="0"/>
            </a:endParaRPr>
          </a:p>
        </p:txBody>
      </p:sp>
      <p:sp>
        <p:nvSpPr>
          <p:cNvPr id="21" name="Shape 89"/>
          <p:cNvSpPr/>
          <p:nvPr/>
        </p:nvSpPr>
        <p:spPr>
          <a:xfrm>
            <a:off x="4179599" y="9753600"/>
            <a:ext cx="3179797" cy="163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077" tIns="35077" rIns="35077" bIns="35077" anchor="ctr">
            <a:spAutoFit/>
          </a:bodyPr>
          <a:lstStyle/>
          <a:p>
            <a:pPr lvl="0" algn="r">
              <a:defRPr sz="1800"/>
            </a:pPr>
            <a:r>
              <a:rPr lang="en-US" sz="600" dirty="0" smtClean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Producer Planning Tool </a:t>
            </a:r>
            <a:r>
              <a:rPr sz="600" dirty="0" smtClean="0">
                <a:solidFill>
                  <a:srgbClr val="A6AAA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</a:t>
            </a:r>
            <a:r>
              <a:rPr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</a:t>
            </a:r>
            <a:r>
              <a:rPr lang="en-US" sz="600" dirty="0">
                <a:solidFill>
                  <a:srgbClr val="53585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9</a:t>
            </a:r>
            <a:endParaRPr sz="600" dirty="0">
              <a:solidFill>
                <a:srgbClr val="53585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79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nCi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B9C0F"/>
      </a:accent1>
      <a:accent2>
        <a:srgbClr val="758D89"/>
      </a:accent2>
      <a:accent3>
        <a:srgbClr val="000000"/>
      </a:accent3>
      <a:accent4>
        <a:srgbClr val="F1BD6D"/>
      </a:accent4>
      <a:accent5>
        <a:srgbClr val="A3A3A3"/>
      </a:accent5>
      <a:accent6>
        <a:srgbClr val="6E6E6E"/>
      </a:accent6>
      <a:hlink>
        <a:srgbClr val="EB9C0F"/>
      </a:hlink>
      <a:folHlink>
        <a:srgbClr val="758D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1076</Words>
  <Application>Microsoft Office PowerPoint</Application>
  <PresentationFormat>Custom</PresentationFormat>
  <Paragraphs>322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Aaron Bishop</cp:lastModifiedBy>
  <cp:revision>33</cp:revision>
  <dcterms:created xsi:type="dcterms:W3CDTF">2015-04-07T00:04:52Z</dcterms:created>
  <dcterms:modified xsi:type="dcterms:W3CDTF">2016-06-30T20:51:44Z</dcterms:modified>
</cp:coreProperties>
</file>