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058400" cy="7772400"/>
  <p:notesSz cx="6858000" cy="9144000"/>
  <p:defaultTextStyle>
    <a:lvl1pPr defTabSz="1018823">
      <a:defRPr sz="2000">
        <a:latin typeface="Calibri"/>
        <a:ea typeface="Calibri"/>
        <a:cs typeface="Calibri"/>
        <a:sym typeface="Calibri"/>
      </a:defRPr>
    </a:lvl1pPr>
    <a:lvl2pPr indent="509411" defTabSz="1018823">
      <a:defRPr sz="2000">
        <a:latin typeface="Calibri"/>
        <a:ea typeface="Calibri"/>
        <a:cs typeface="Calibri"/>
        <a:sym typeface="Calibri"/>
      </a:defRPr>
    </a:lvl2pPr>
    <a:lvl3pPr indent="1018823" defTabSz="1018823">
      <a:defRPr sz="2000">
        <a:latin typeface="Calibri"/>
        <a:ea typeface="Calibri"/>
        <a:cs typeface="Calibri"/>
        <a:sym typeface="Calibri"/>
      </a:defRPr>
    </a:lvl3pPr>
    <a:lvl4pPr indent="1528237" defTabSz="1018823">
      <a:defRPr sz="2000">
        <a:latin typeface="Calibri"/>
        <a:ea typeface="Calibri"/>
        <a:cs typeface="Calibri"/>
        <a:sym typeface="Calibri"/>
      </a:defRPr>
    </a:lvl4pPr>
    <a:lvl5pPr indent="2037649" defTabSz="1018823">
      <a:defRPr sz="2000">
        <a:latin typeface="Calibri"/>
        <a:ea typeface="Calibri"/>
        <a:cs typeface="Calibri"/>
        <a:sym typeface="Calibri"/>
      </a:defRPr>
    </a:lvl5pPr>
    <a:lvl6pPr indent="2547061" defTabSz="1018823">
      <a:defRPr sz="2000">
        <a:latin typeface="Calibri"/>
        <a:ea typeface="Calibri"/>
        <a:cs typeface="Calibri"/>
        <a:sym typeface="Calibri"/>
      </a:defRPr>
    </a:lvl6pPr>
    <a:lvl7pPr indent="3056472" defTabSz="1018823">
      <a:defRPr sz="2000">
        <a:latin typeface="Calibri"/>
        <a:ea typeface="Calibri"/>
        <a:cs typeface="Calibri"/>
        <a:sym typeface="Calibri"/>
      </a:defRPr>
    </a:lvl7pPr>
    <a:lvl8pPr indent="3565885" defTabSz="1018823">
      <a:defRPr sz="2000">
        <a:latin typeface="Calibri"/>
        <a:ea typeface="Calibri"/>
        <a:cs typeface="Calibri"/>
        <a:sym typeface="Calibri"/>
      </a:defRPr>
    </a:lvl8pPr>
    <a:lvl9pPr indent="4075298" defTabSz="1018823">
      <a:defRPr sz="2000"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F7A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358" y="53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3479563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754380" y="2090632"/>
            <a:ext cx="8549641" cy="231372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508760" y="4404359"/>
            <a:ext cx="7040881" cy="336804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509411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1018823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528237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2037649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502919" y="104351"/>
            <a:ext cx="9052561" cy="170921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502919" y="1813560"/>
            <a:ext cx="9052561" cy="595884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502919" y="104351"/>
            <a:ext cx="9052561" cy="170921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502919" y="1813560"/>
            <a:ext cx="9052561" cy="595884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94543" y="4994487"/>
            <a:ext cx="8549642" cy="2777913"/>
          </a:xfrm>
          <a:prstGeom prst="rect">
            <a:avLst/>
          </a:prstGeom>
        </p:spPr>
        <p:txBody>
          <a:bodyPr anchor="t"/>
          <a:lstStyle>
            <a:lvl1pPr algn="l">
              <a:defRPr sz="4500" b="1" cap="all"/>
            </a:lvl1pPr>
          </a:lstStyle>
          <a:p>
            <a:pPr lvl="0">
              <a:defRPr sz="1800" b="0" cap="none"/>
            </a:pPr>
            <a:r>
              <a:rPr sz="4500" b="1" cap="all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94543" y="1351174"/>
            <a:ext cx="8549642" cy="36433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200">
                <a:solidFill>
                  <a:srgbClr val="888888"/>
                </a:solidFill>
              </a:defRPr>
            </a:lvl1pPr>
            <a:lvl2pPr marL="0" indent="509411">
              <a:spcBef>
                <a:spcPts val="500"/>
              </a:spcBef>
              <a:buSzTx/>
              <a:buFontTx/>
              <a:buNone/>
              <a:defRPr sz="2200">
                <a:solidFill>
                  <a:srgbClr val="888888"/>
                </a:solidFill>
              </a:defRPr>
            </a:lvl2pPr>
            <a:lvl3pPr marL="0" indent="1018823">
              <a:spcBef>
                <a:spcPts val="500"/>
              </a:spcBef>
              <a:buSzTx/>
              <a:buFontTx/>
              <a:buNone/>
              <a:defRPr sz="2200">
                <a:solidFill>
                  <a:srgbClr val="888888"/>
                </a:solidFill>
              </a:defRPr>
            </a:lvl3pPr>
            <a:lvl4pPr marL="0" indent="1528237">
              <a:spcBef>
                <a:spcPts val="500"/>
              </a:spcBef>
              <a:buSzTx/>
              <a:buFontTx/>
              <a:buNone/>
              <a:defRPr sz="2200">
                <a:solidFill>
                  <a:srgbClr val="888888"/>
                </a:solidFill>
              </a:defRPr>
            </a:lvl4pPr>
            <a:lvl5pPr marL="0" indent="2037649">
              <a:spcBef>
                <a:spcPts val="500"/>
              </a:spcBef>
              <a:buSzTx/>
              <a:buFontTx/>
              <a:buNone/>
              <a:defRPr sz="22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502919" y="0"/>
            <a:ext cx="9052561" cy="191791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553561" y="2054648"/>
            <a:ext cx="4894740" cy="5814908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100"/>
            </a:lvl1pPr>
            <a:lvl2pPr marL="874962" indent="-365550">
              <a:spcBef>
                <a:spcPts val="700"/>
              </a:spcBef>
              <a:defRPr sz="3100"/>
            </a:lvl2pPr>
            <a:lvl3pPr marL="1377728" indent="-358903">
              <a:spcBef>
                <a:spcPts val="700"/>
              </a:spcBef>
              <a:defRPr sz="3100"/>
            </a:lvl3pPr>
            <a:lvl4pPr marL="1923031" indent="-394794">
              <a:spcBef>
                <a:spcPts val="700"/>
              </a:spcBef>
              <a:defRPr sz="3100"/>
            </a:lvl4pPr>
            <a:lvl5pPr marL="2432443" indent="-394794">
              <a:spcBef>
                <a:spcPts val="700"/>
              </a:spcBef>
              <a:defRPr sz="3100"/>
            </a:lvl5pPr>
          </a:lstStyle>
          <a:p>
            <a:pPr lvl="0">
              <a:defRPr sz="1800"/>
            </a:pPr>
            <a:r>
              <a:rPr sz="3100"/>
              <a:t>Body Level One</a:t>
            </a:r>
          </a:p>
          <a:p>
            <a:pPr lvl="1">
              <a:defRPr sz="1800"/>
            </a:pPr>
            <a:r>
              <a:rPr sz="3100"/>
              <a:t>Body Level Two</a:t>
            </a:r>
          </a:p>
          <a:p>
            <a:pPr lvl="2">
              <a:defRPr sz="1800"/>
            </a:pPr>
            <a:r>
              <a:rPr sz="3100"/>
              <a:t>Body Level Three</a:t>
            </a:r>
          </a:p>
          <a:p>
            <a:pPr lvl="3">
              <a:defRPr sz="1800"/>
            </a:pPr>
            <a:r>
              <a:rPr sz="3100"/>
              <a:t>Body Level Four</a:t>
            </a:r>
          </a:p>
          <a:p>
            <a:pPr lvl="4">
              <a:defRPr sz="1800"/>
            </a:pPr>
            <a:r>
              <a:rPr sz="3100"/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502919" y="291051"/>
            <a:ext cx="9052561" cy="133581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502919" y="1626860"/>
            <a:ext cx="4444209" cy="83799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00"/>
              </a:spcBef>
              <a:buSzTx/>
              <a:buFontTx/>
              <a:buNone/>
              <a:defRPr sz="2700" b="1"/>
            </a:lvl1pPr>
            <a:lvl2pPr marL="0" indent="509411">
              <a:spcBef>
                <a:spcPts val="600"/>
              </a:spcBef>
              <a:buSzTx/>
              <a:buFontTx/>
              <a:buNone/>
              <a:defRPr sz="2700" b="1"/>
            </a:lvl2pPr>
            <a:lvl3pPr marL="0" indent="1018823">
              <a:spcBef>
                <a:spcPts val="600"/>
              </a:spcBef>
              <a:buSzTx/>
              <a:buFontTx/>
              <a:buNone/>
              <a:defRPr sz="2700" b="1"/>
            </a:lvl3pPr>
            <a:lvl4pPr marL="0" indent="1528237">
              <a:spcBef>
                <a:spcPts val="600"/>
              </a:spcBef>
              <a:buSzTx/>
              <a:buFontTx/>
              <a:buNone/>
              <a:defRPr sz="2700" b="1"/>
            </a:lvl4pPr>
            <a:lvl5pPr marL="0" indent="2037649">
              <a:spcBef>
                <a:spcPts val="600"/>
              </a:spcBef>
              <a:buSzTx/>
              <a:buFontTx/>
              <a:buNone/>
              <a:defRPr sz="2700" b="1"/>
            </a:lvl5pPr>
          </a:lstStyle>
          <a:p>
            <a:pPr lvl="0">
              <a:defRPr sz="1800" b="0"/>
            </a:pPr>
            <a:r>
              <a:rPr sz="2700" b="1"/>
              <a:t>Body Level One</a:t>
            </a:r>
          </a:p>
          <a:p>
            <a:pPr lvl="1">
              <a:defRPr sz="1800" b="0"/>
            </a:pPr>
            <a:r>
              <a:rPr sz="2700" b="1"/>
              <a:t>Body Level Two</a:t>
            </a:r>
          </a:p>
          <a:p>
            <a:pPr lvl="2">
              <a:defRPr sz="1800" b="0"/>
            </a:pPr>
            <a:r>
              <a:rPr sz="2700" b="1"/>
              <a:t>Body Level Three</a:t>
            </a:r>
          </a:p>
          <a:p>
            <a:pPr lvl="3">
              <a:defRPr sz="1800" b="0"/>
            </a:pPr>
            <a:r>
              <a:rPr sz="2700" b="1"/>
              <a:t>Body Level Four</a:t>
            </a:r>
          </a:p>
          <a:p>
            <a:pPr lvl="4">
              <a:defRPr sz="1800" b="0"/>
            </a:pPr>
            <a:r>
              <a:rPr sz="2700" b="1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502919" y="104351"/>
            <a:ext cx="9052561" cy="170921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502920" y="0"/>
            <a:ext cx="3309146" cy="1626448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pPr lvl="0">
              <a:defRPr sz="1800" b="0"/>
            </a:pPr>
            <a:r>
              <a:rPr sz="2200" b="1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932554" y="309457"/>
            <a:ext cx="5622926" cy="746294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971517" y="3497579"/>
            <a:ext cx="6035041" cy="2585404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pPr lvl="0">
              <a:defRPr sz="1800" b="0"/>
            </a:pPr>
            <a:r>
              <a:rPr sz="2200" b="1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971517" y="6082982"/>
            <a:ext cx="6035041" cy="168941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600"/>
            </a:lvl1pPr>
            <a:lvl2pPr marL="0" indent="509411">
              <a:spcBef>
                <a:spcPts val="300"/>
              </a:spcBef>
              <a:buSzTx/>
              <a:buFontTx/>
              <a:buNone/>
              <a:defRPr sz="1600"/>
            </a:lvl2pPr>
            <a:lvl3pPr marL="0" indent="1018823">
              <a:spcBef>
                <a:spcPts val="300"/>
              </a:spcBef>
              <a:buSzTx/>
              <a:buFontTx/>
              <a:buNone/>
              <a:defRPr sz="1600"/>
            </a:lvl3pPr>
            <a:lvl4pPr marL="0" indent="1528237">
              <a:spcBef>
                <a:spcPts val="300"/>
              </a:spcBef>
              <a:buSzTx/>
              <a:buFontTx/>
              <a:buNone/>
              <a:defRPr sz="1600"/>
            </a:lvl4pPr>
            <a:lvl5pPr marL="0" indent="2037649">
              <a:spcBef>
                <a:spcPts val="300"/>
              </a:spcBef>
              <a:buSzTx/>
              <a:buFont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022272" y="352637"/>
            <a:ext cx="2488408" cy="7516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940" tIns="50940" rIns="50940" bIns="50940" anchor="ctr">
            <a:normAutofit/>
          </a:bodyPr>
          <a:lstStyle/>
          <a:p>
            <a:pPr lvl="0">
              <a:defRPr sz="1800"/>
            </a:pPr>
            <a:r>
              <a:rPr sz="49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53561" y="352637"/>
            <a:ext cx="7301072" cy="7516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940" tIns="50940" rIns="50940" bIns="50940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7208519" y="7264576"/>
            <a:ext cx="2346961" cy="292383"/>
          </a:xfrm>
          <a:prstGeom prst="rect">
            <a:avLst/>
          </a:prstGeom>
          <a:ln w="12700">
            <a:miter lim="400000"/>
          </a:ln>
        </p:spPr>
        <p:txBody>
          <a:bodyPr lIns="50940" tIns="50940" rIns="50940" bIns="50940" anchor="ctr">
            <a:spAutoFit/>
          </a:bodyPr>
          <a:lstStyle>
            <a:lvl1pPr algn="r">
              <a:defRPr sz="13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1018823">
        <a:defRPr sz="4900">
          <a:latin typeface="Calibri"/>
          <a:ea typeface="Calibri"/>
          <a:cs typeface="Calibri"/>
          <a:sym typeface="Calibri"/>
        </a:defRPr>
      </a:lvl1pPr>
      <a:lvl2pPr algn="ctr" defTabSz="1018823">
        <a:defRPr sz="4900">
          <a:latin typeface="Calibri"/>
          <a:ea typeface="Calibri"/>
          <a:cs typeface="Calibri"/>
          <a:sym typeface="Calibri"/>
        </a:defRPr>
      </a:lvl2pPr>
      <a:lvl3pPr algn="ctr" defTabSz="1018823">
        <a:defRPr sz="4900">
          <a:latin typeface="Calibri"/>
          <a:ea typeface="Calibri"/>
          <a:cs typeface="Calibri"/>
          <a:sym typeface="Calibri"/>
        </a:defRPr>
      </a:lvl3pPr>
      <a:lvl4pPr algn="ctr" defTabSz="1018823">
        <a:defRPr sz="4900">
          <a:latin typeface="Calibri"/>
          <a:ea typeface="Calibri"/>
          <a:cs typeface="Calibri"/>
          <a:sym typeface="Calibri"/>
        </a:defRPr>
      </a:lvl4pPr>
      <a:lvl5pPr algn="ctr" defTabSz="1018823">
        <a:defRPr sz="4900">
          <a:latin typeface="Calibri"/>
          <a:ea typeface="Calibri"/>
          <a:cs typeface="Calibri"/>
          <a:sym typeface="Calibri"/>
        </a:defRPr>
      </a:lvl5pPr>
      <a:lvl6pPr algn="ctr" defTabSz="1018823">
        <a:defRPr sz="4900">
          <a:latin typeface="Calibri"/>
          <a:ea typeface="Calibri"/>
          <a:cs typeface="Calibri"/>
          <a:sym typeface="Calibri"/>
        </a:defRPr>
      </a:lvl6pPr>
      <a:lvl7pPr algn="ctr" defTabSz="1018823">
        <a:defRPr sz="4900">
          <a:latin typeface="Calibri"/>
          <a:ea typeface="Calibri"/>
          <a:cs typeface="Calibri"/>
          <a:sym typeface="Calibri"/>
        </a:defRPr>
      </a:lvl7pPr>
      <a:lvl8pPr algn="ctr" defTabSz="1018823">
        <a:defRPr sz="4900">
          <a:latin typeface="Calibri"/>
          <a:ea typeface="Calibri"/>
          <a:cs typeface="Calibri"/>
          <a:sym typeface="Calibri"/>
        </a:defRPr>
      </a:lvl8pPr>
      <a:lvl9pPr algn="ctr" defTabSz="1018823">
        <a:defRPr sz="4900">
          <a:latin typeface="Calibri"/>
          <a:ea typeface="Calibri"/>
          <a:cs typeface="Calibri"/>
          <a:sym typeface="Calibri"/>
        </a:defRPr>
      </a:lvl9pPr>
    </p:titleStyle>
    <p:bodyStyle>
      <a:lvl1pPr marL="382058" indent="-382058" defTabSz="1018823">
        <a:spcBef>
          <a:spcPts val="800"/>
        </a:spcBef>
        <a:buSzPct val="100000"/>
        <a:buFont typeface="Arial"/>
        <a:buChar char="•"/>
        <a:defRPr sz="3600">
          <a:latin typeface="Calibri"/>
          <a:ea typeface="Calibri"/>
          <a:cs typeface="Calibri"/>
          <a:sym typeface="Calibri"/>
        </a:defRPr>
      </a:lvl1pPr>
      <a:lvl2pPr marL="879147" indent="-369735" defTabSz="1018823">
        <a:spcBef>
          <a:spcPts val="800"/>
        </a:spcBef>
        <a:buSzPct val="100000"/>
        <a:buFont typeface="Arial"/>
        <a:buChar char="–"/>
        <a:defRPr sz="3600">
          <a:latin typeface="Calibri"/>
          <a:ea typeface="Calibri"/>
          <a:cs typeface="Calibri"/>
          <a:sym typeface="Calibri"/>
        </a:defRPr>
      </a:lvl2pPr>
      <a:lvl3pPr marL="1358432" indent="-339607" defTabSz="1018823">
        <a:spcBef>
          <a:spcPts val="800"/>
        </a:spcBef>
        <a:buSzPct val="100000"/>
        <a:buFont typeface="Arial"/>
        <a:buChar char="•"/>
        <a:defRPr sz="3600">
          <a:latin typeface="Calibri"/>
          <a:ea typeface="Calibri"/>
          <a:cs typeface="Calibri"/>
          <a:sym typeface="Calibri"/>
        </a:defRPr>
      </a:lvl3pPr>
      <a:lvl4pPr marL="1945028" indent="-416791" defTabSz="1018823">
        <a:spcBef>
          <a:spcPts val="800"/>
        </a:spcBef>
        <a:buSzPct val="100000"/>
        <a:buFont typeface="Arial"/>
        <a:buChar char="–"/>
        <a:defRPr sz="3600">
          <a:latin typeface="Calibri"/>
          <a:ea typeface="Calibri"/>
          <a:cs typeface="Calibri"/>
          <a:sym typeface="Calibri"/>
        </a:defRPr>
      </a:lvl4pPr>
      <a:lvl5pPr marL="2454440" indent="-416791" defTabSz="1018823">
        <a:spcBef>
          <a:spcPts val="800"/>
        </a:spcBef>
        <a:buSzPct val="100000"/>
        <a:buFont typeface="Arial"/>
        <a:buChar char="»"/>
        <a:defRPr sz="3600">
          <a:latin typeface="Calibri"/>
          <a:ea typeface="Calibri"/>
          <a:cs typeface="Calibri"/>
          <a:sym typeface="Calibri"/>
        </a:defRPr>
      </a:lvl5pPr>
      <a:lvl6pPr marL="2963852" indent="-416791" defTabSz="1018823">
        <a:spcBef>
          <a:spcPts val="800"/>
        </a:spcBef>
        <a:buSzPct val="100000"/>
        <a:buFont typeface="Arial"/>
        <a:buChar char="•"/>
        <a:defRPr sz="3600">
          <a:latin typeface="Calibri"/>
          <a:ea typeface="Calibri"/>
          <a:cs typeface="Calibri"/>
          <a:sym typeface="Calibri"/>
        </a:defRPr>
      </a:lvl6pPr>
      <a:lvl7pPr marL="3473265" indent="-416791" defTabSz="1018823">
        <a:spcBef>
          <a:spcPts val="800"/>
        </a:spcBef>
        <a:buSzPct val="100000"/>
        <a:buFont typeface="Arial"/>
        <a:buChar char="•"/>
        <a:defRPr sz="3600">
          <a:latin typeface="Calibri"/>
          <a:ea typeface="Calibri"/>
          <a:cs typeface="Calibri"/>
          <a:sym typeface="Calibri"/>
        </a:defRPr>
      </a:lvl7pPr>
      <a:lvl8pPr marL="3982677" indent="-416792" defTabSz="1018823">
        <a:spcBef>
          <a:spcPts val="800"/>
        </a:spcBef>
        <a:buSzPct val="100000"/>
        <a:buFont typeface="Arial"/>
        <a:buChar char="•"/>
        <a:defRPr sz="3600">
          <a:latin typeface="Calibri"/>
          <a:ea typeface="Calibri"/>
          <a:cs typeface="Calibri"/>
          <a:sym typeface="Calibri"/>
        </a:defRPr>
      </a:lvl8pPr>
      <a:lvl9pPr marL="4492089" indent="-416792" defTabSz="1018823">
        <a:spcBef>
          <a:spcPts val="800"/>
        </a:spcBef>
        <a:buSzPct val="100000"/>
        <a:buFont typeface="Arial"/>
        <a:buChar char="•"/>
        <a:defRPr sz="3600">
          <a:latin typeface="Calibri"/>
          <a:ea typeface="Calibri"/>
          <a:cs typeface="Calibri"/>
          <a:sym typeface="Calibri"/>
        </a:defRPr>
      </a:lvl9pPr>
    </p:bodyStyle>
    <p:otherStyle>
      <a:lvl1pPr algn="r" defTabSz="1018823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509411" algn="r" defTabSz="1018823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1018823" algn="r" defTabSz="1018823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528237" algn="r" defTabSz="1018823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2037649" algn="r" defTabSz="1018823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547061" algn="r" defTabSz="1018823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3056472" algn="r" defTabSz="1018823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565885" algn="r" defTabSz="1018823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4075298" algn="r" defTabSz="1018823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0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1145036" y="-1145037"/>
            <a:ext cx="7786257" cy="10076331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/>
        </p:nvSpPr>
        <p:spPr>
          <a:xfrm>
            <a:off x="1676400" y="3429000"/>
            <a:ext cx="6705600" cy="521733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0" y="3516867"/>
            <a:ext cx="100584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800" spc="300">
                <a:solidFill>
                  <a:srgbClr val="BFBFBF"/>
                </a:solidFill>
                <a:latin typeface="HelveticaNeueLT Std Thin Ext"/>
                <a:ea typeface="HelveticaNeueLT Std Thin Ext"/>
                <a:cs typeface="HelveticaNeueLT Std Thin Ext"/>
                <a:sym typeface="HelveticaNeueLT Std Thin Ext"/>
              </a:defRPr>
            </a:lvl1pPr>
          </a:lstStyle>
          <a:p>
            <a:pPr lvl="0">
              <a:defRPr spc="0">
                <a:solidFill>
                  <a:srgbClr val="000000"/>
                </a:solidFill>
              </a:defRPr>
            </a:pPr>
            <a:r>
              <a:rPr spc="300" dirty="0">
                <a:solidFill>
                  <a:schemeClr val="accent1"/>
                </a:solidFill>
                <a:latin typeface="+mj-lt"/>
              </a:rPr>
              <a:t>THE DENTAL </a:t>
            </a:r>
            <a:r>
              <a:rPr spc="300" dirty="0" smtClean="0">
                <a:solidFill>
                  <a:schemeClr val="accent1"/>
                </a:solidFill>
                <a:latin typeface="+mj-lt"/>
              </a:rPr>
              <a:t>PLAN</a:t>
            </a:r>
            <a:endParaRPr spc="3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53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00400" y="1828800"/>
            <a:ext cx="3657607" cy="1143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1145036" y="-1145037"/>
            <a:ext cx="7786257" cy="1007633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-1" y="4495801"/>
            <a:ext cx="10058401" cy="1524001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381000" y="4996181"/>
            <a:ext cx="88392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800" spc="300">
                <a:solidFill>
                  <a:srgbClr val="BFBFBF"/>
                </a:solidFill>
                <a:latin typeface="HelveticaNeueLT Std Thin Ext"/>
                <a:ea typeface="HelveticaNeueLT Std Thin Ext"/>
                <a:cs typeface="HelveticaNeueLT Std Thin Ext"/>
                <a:sym typeface="HelveticaNeueLT Std Thin Ext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2800" spc="300" dirty="0">
                <a:solidFill>
                  <a:schemeClr val="accent1"/>
                </a:solidFill>
                <a:latin typeface="+mj-lt"/>
              </a:rPr>
              <a:t>3. HUMAN CAPITAL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4" b="17097"/>
          <a:stretch/>
        </p:blipFill>
        <p:spPr>
          <a:xfrm>
            <a:off x="1" y="1"/>
            <a:ext cx="10058400" cy="1012874"/>
          </a:xfrm>
          <a:prstGeom prst="rect">
            <a:avLst/>
          </a:prstGeom>
        </p:spPr>
      </p:pic>
      <p:sp>
        <p:nvSpPr>
          <p:cNvPr id="130" name="Shape 130"/>
          <p:cNvSpPr/>
          <p:nvPr/>
        </p:nvSpPr>
        <p:spPr>
          <a:xfrm>
            <a:off x="919907" y="2057400"/>
            <a:ext cx="7890983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7A02D"/>
                </a:solidFill>
                <a:latin typeface="Serifa BT"/>
                <a:ea typeface="Serifa BT"/>
                <a:cs typeface="Serifa BT"/>
                <a:sym typeface="Serifa B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7A02D"/>
                </a:solidFill>
                <a:latin typeface="+mj-lt"/>
              </a:rPr>
              <a:t>Steps to Successful Engagement:</a:t>
            </a:r>
          </a:p>
        </p:txBody>
      </p:sp>
      <p:sp>
        <p:nvSpPr>
          <p:cNvPr id="132" name="Shape 132"/>
          <p:cNvSpPr/>
          <p:nvPr/>
        </p:nvSpPr>
        <p:spPr>
          <a:xfrm>
            <a:off x="152400" y="276568"/>
            <a:ext cx="1005840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400" spc="300">
                <a:solidFill>
                  <a:srgbClr val="BFBFBF"/>
                </a:solidFill>
                <a:latin typeface="HelveticaNeueLT Std Thin Ext"/>
                <a:ea typeface="HelveticaNeueLT Std Thin Ext"/>
                <a:cs typeface="HelveticaNeueLT Std Thin Ext"/>
                <a:sym typeface="HelveticaNeueLT Std Thin Ext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2400" spc="300" dirty="0">
                <a:solidFill>
                  <a:schemeClr val="accent1"/>
                </a:solidFill>
                <a:latin typeface="+mj-lt"/>
              </a:rPr>
              <a:t>EMPLOYEE ENGAGEMENT &amp; HUMAN RESOURCES</a:t>
            </a:r>
          </a:p>
        </p:txBody>
      </p:sp>
      <p:grpSp>
        <p:nvGrpSpPr>
          <p:cNvPr id="135" name="Group 135"/>
          <p:cNvGrpSpPr/>
          <p:nvPr/>
        </p:nvGrpSpPr>
        <p:grpSpPr>
          <a:xfrm>
            <a:off x="914400" y="3121150"/>
            <a:ext cx="765049" cy="765050"/>
            <a:chOff x="0" y="0"/>
            <a:chExt cx="765048" cy="765048"/>
          </a:xfrm>
        </p:grpSpPr>
        <p:pic>
          <p:nvPicPr>
            <p:cNvPr id="133" name="image9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65049" cy="7650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4" name="Shape 134"/>
            <p:cNvSpPr/>
            <p:nvPr/>
          </p:nvSpPr>
          <p:spPr>
            <a:xfrm>
              <a:off x="153923" y="120913"/>
              <a:ext cx="457201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800" spc="300">
                  <a:solidFill>
                    <a:srgbClr val="F7A02D"/>
                  </a:solidFill>
                  <a:latin typeface="HelveticaNeueLT Std Thin Ext"/>
                  <a:ea typeface="HelveticaNeueLT Std Thin Ext"/>
                  <a:cs typeface="HelveticaNeueLT Std Thin Ext"/>
                  <a:sym typeface="HelveticaNeueLT Std Thin Ext"/>
                </a:defRPr>
              </a:lvl1pPr>
            </a:lstStyle>
            <a:p>
              <a:pPr lvl="0">
                <a:defRPr sz="1800" spc="0">
                  <a:solidFill>
                    <a:srgbClr val="000000"/>
                  </a:solidFill>
                </a:defRPr>
              </a:pPr>
              <a:r>
                <a:rPr sz="2800" spc="300" dirty="0">
                  <a:solidFill>
                    <a:srgbClr val="F7A02D"/>
                  </a:solidFill>
                  <a:latin typeface="+mj-lt"/>
                </a:rPr>
                <a:t>I</a:t>
              </a:r>
            </a:p>
          </p:txBody>
        </p:sp>
      </p:grpSp>
      <p:grpSp>
        <p:nvGrpSpPr>
          <p:cNvPr id="138" name="Group 138"/>
          <p:cNvGrpSpPr/>
          <p:nvPr/>
        </p:nvGrpSpPr>
        <p:grpSpPr>
          <a:xfrm>
            <a:off x="914400" y="4495800"/>
            <a:ext cx="765049" cy="765049"/>
            <a:chOff x="0" y="0"/>
            <a:chExt cx="765048" cy="765048"/>
          </a:xfrm>
        </p:grpSpPr>
        <p:pic>
          <p:nvPicPr>
            <p:cNvPr id="136" name="image9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65049" cy="7650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7" name="Shape 137"/>
            <p:cNvSpPr/>
            <p:nvPr/>
          </p:nvSpPr>
          <p:spPr>
            <a:xfrm>
              <a:off x="153923" y="120913"/>
              <a:ext cx="457201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800" spc="300">
                  <a:solidFill>
                    <a:srgbClr val="F7A02D"/>
                  </a:solidFill>
                  <a:latin typeface="HelveticaNeueLT Std Thin Ext"/>
                  <a:ea typeface="HelveticaNeueLT Std Thin Ext"/>
                  <a:cs typeface="HelveticaNeueLT Std Thin Ext"/>
                  <a:sym typeface="HelveticaNeueLT Std Thin Ext"/>
                </a:defRPr>
              </a:lvl1pPr>
            </a:lstStyle>
            <a:p>
              <a:pPr lvl="0">
                <a:defRPr sz="1800" spc="0">
                  <a:solidFill>
                    <a:srgbClr val="000000"/>
                  </a:solidFill>
                </a:defRPr>
              </a:pPr>
              <a:r>
                <a:rPr sz="2800" spc="300" dirty="0">
                  <a:solidFill>
                    <a:srgbClr val="F7A02D"/>
                  </a:solidFill>
                  <a:latin typeface="+mj-lt"/>
                </a:rPr>
                <a:t>2</a:t>
              </a:r>
            </a:p>
          </p:txBody>
        </p:sp>
      </p:grpSp>
      <p:grpSp>
        <p:nvGrpSpPr>
          <p:cNvPr id="141" name="Group 141"/>
          <p:cNvGrpSpPr/>
          <p:nvPr/>
        </p:nvGrpSpPr>
        <p:grpSpPr>
          <a:xfrm>
            <a:off x="914400" y="5940550"/>
            <a:ext cx="765049" cy="765050"/>
            <a:chOff x="0" y="0"/>
            <a:chExt cx="765048" cy="765048"/>
          </a:xfrm>
        </p:grpSpPr>
        <p:pic>
          <p:nvPicPr>
            <p:cNvPr id="139" name="image9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65049" cy="7650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0" name="Shape 140"/>
            <p:cNvSpPr/>
            <p:nvPr/>
          </p:nvSpPr>
          <p:spPr>
            <a:xfrm>
              <a:off x="153923" y="120913"/>
              <a:ext cx="457201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800" spc="300">
                  <a:solidFill>
                    <a:srgbClr val="F7A02D"/>
                  </a:solidFill>
                  <a:latin typeface="HelveticaNeueLT Std Thin Ext"/>
                  <a:ea typeface="HelveticaNeueLT Std Thin Ext"/>
                  <a:cs typeface="HelveticaNeueLT Std Thin Ext"/>
                  <a:sym typeface="HelveticaNeueLT Std Thin Ext"/>
                </a:defRPr>
              </a:lvl1pPr>
            </a:lstStyle>
            <a:p>
              <a:pPr lvl="0">
                <a:defRPr sz="1800" spc="0">
                  <a:solidFill>
                    <a:srgbClr val="000000"/>
                  </a:solidFill>
                </a:defRPr>
              </a:pPr>
              <a:r>
                <a:rPr sz="2800" spc="300">
                  <a:solidFill>
                    <a:srgbClr val="F7A02D"/>
                  </a:solidFill>
                  <a:latin typeface="+mj-lt"/>
                </a:rPr>
                <a:t>3</a:t>
              </a:r>
            </a:p>
          </p:txBody>
        </p:sp>
      </p:grpSp>
      <p:grpSp>
        <p:nvGrpSpPr>
          <p:cNvPr id="144" name="Group 144"/>
          <p:cNvGrpSpPr/>
          <p:nvPr/>
        </p:nvGrpSpPr>
        <p:grpSpPr>
          <a:xfrm>
            <a:off x="5181600" y="3124200"/>
            <a:ext cx="765049" cy="765049"/>
            <a:chOff x="0" y="0"/>
            <a:chExt cx="765048" cy="765048"/>
          </a:xfrm>
        </p:grpSpPr>
        <p:pic>
          <p:nvPicPr>
            <p:cNvPr id="142" name="image9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65049" cy="7650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3" name="Shape 143"/>
            <p:cNvSpPr/>
            <p:nvPr/>
          </p:nvSpPr>
          <p:spPr>
            <a:xfrm>
              <a:off x="153923" y="120913"/>
              <a:ext cx="457201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800" spc="300">
                  <a:solidFill>
                    <a:srgbClr val="F7A02D"/>
                  </a:solidFill>
                  <a:latin typeface="HelveticaNeueLT Std Thin Ext"/>
                  <a:ea typeface="HelveticaNeueLT Std Thin Ext"/>
                  <a:cs typeface="HelveticaNeueLT Std Thin Ext"/>
                  <a:sym typeface="HelveticaNeueLT Std Thin Ext"/>
                </a:defRPr>
              </a:lvl1pPr>
            </a:lstStyle>
            <a:p>
              <a:pPr lvl="0">
                <a:defRPr sz="1800" spc="0">
                  <a:solidFill>
                    <a:srgbClr val="000000"/>
                  </a:solidFill>
                </a:defRPr>
              </a:pPr>
              <a:r>
                <a:rPr sz="2800" spc="300">
                  <a:solidFill>
                    <a:srgbClr val="F7A02D"/>
                  </a:solidFill>
                  <a:latin typeface="+mj-lt"/>
                </a:rPr>
                <a:t>4</a:t>
              </a:r>
            </a:p>
          </p:txBody>
        </p:sp>
      </p:grpSp>
      <p:grpSp>
        <p:nvGrpSpPr>
          <p:cNvPr id="147" name="Group 147"/>
          <p:cNvGrpSpPr/>
          <p:nvPr/>
        </p:nvGrpSpPr>
        <p:grpSpPr>
          <a:xfrm>
            <a:off x="5178550" y="4498849"/>
            <a:ext cx="765050" cy="765050"/>
            <a:chOff x="0" y="0"/>
            <a:chExt cx="765048" cy="765048"/>
          </a:xfrm>
        </p:grpSpPr>
        <p:pic>
          <p:nvPicPr>
            <p:cNvPr id="145" name="image9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65049" cy="7650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6" name="Shape 146"/>
            <p:cNvSpPr/>
            <p:nvPr/>
          </p:nvSpPr>
          <p:spPr>
            <a:xfrm>
              <a:off x="153923" y="120913"/>
              <a:ext cx="457201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800" spc="300">
                  <a:solidFill>
                    <a:srgbClr val="F7A02D"/>
                  </a:solidFill>
                  <a:latin typeface="HelveticaNeueLT Std Thin Ext"/>
                  <a:ea typeface="HelveticaNeueLT Std Thin Ext"/>
                  <a:cs typeface="HelveticaNeueLT Std Thin Ext"/>
                  <a:sym typeface="HelveticaNeueLT Std Thin Ext"/>
                </a:defRPr>
              </a:lvl1pPr>
            </a:lstStyle>
            <a:p>
              <a:pPr lvl="0">
                <a:defRPr sz="1800" spc="0">
                  <a:solidFill>
                    <a:srgbClr val="000000"/>
                  </a:solidFill>
                </a:defRPr>
              </a:pPr>
              <a:r>
                <a:rPr sz="2800" spc="300">
                  <a:solidFill>
                    <a:srgbClr val="F7A02D"/>
                  </a:solidFill>
                  <a:latin typeface="+mj-lt"/>
                </a:rPr>
                <a:t>5</a:t>
              </a:r>
            </a:p>
          </p:txBody>
        </p:sp>
      </p:grpSp>
      <p:grpSp>
        <p:nvGrpSpPr>
          <p:cNvPr id="150" name="Group 150"/>
          <p:cNvGrpSpPr/>
          <p:nvPr/>
        </p:nvGrpSpPr>
        <p:grpSpPr>
          <a:xfrm>
            <a:off x="5181600" y="5943600"/>
            <a:ext cx="765049" cy="765049"/>
            <a:chOff x="0" y="0"/>
            <a:chExt cx="765048" cy="765048"/>
          </a:xfrm>
        </p:grpSpPr>
        <p:pic>
          <p:nvPicPr>
            <p:cNvPr id="148" name="image9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65049" cy="7650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9" name="Shape 149"/>
            <p:cNvSpPr/>
            <p:nvPr/>
          </p:nvSpPr>
          <p:spPr>
            <a:xfrm>
              <a:off x="153923" y="120913"/>
              <a:ext cx="457201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800" spc="300">
                  <a:solidFill>
                    <a:srgbClr val="F7A02D"/>
                  </a:solidFill>
                  <a:latin typeface="HelveticaNeueLT Std Thin Ext"/>
                  <a:ea typeface="HelveticaNeueLT Std Thin Ext"/>
                  <a:cs typeface="HelveticaNeueLT Std Thin Ext"/>
                  <a:sym typeface="HelveticaNeueLT Std Thin Ext"/>
                </a:defRPr>
              </a:lvl1pPr>
            </a:lstStyle>
            <a:p>
              <a:pPr lvl="0">
                <a:defRPr sz="1800" spc="0">
                  <a:solidFill>
                    <a:srgbClr val="000000"/>
                  </a:solidFill>
                </a:defRPr>
              </a:pPr>
              <a:r>
                <a:rPr sz="2800" spc="300">
                  <a:solidFill>
                    <a:srgbClr val="F7A02D"/>
                  </a:solidFill>
                  <a:latin typeface="+mj-lt"/>
                </a:rPr>
                <a:t>6</a:t>
              </a:r>
            </a:p>
          </p:txBody>
        </p:sp>
      </p:grpSp>
      <p:sp>
        <p:nvSpPr>
          <p:cNvPr id="151" name="Shape 151"/>
          <p:cNvSpPr/>
          <p:nvPr/>
        </p:nvSpPr>
        <p:spPr>
          <a:xfrm>
            <a:off x="1837946" y="3352887"/>
            <a:ext cx="2965704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500">
                <a:solidFill>
                  <a:srgbClr val="808080"/>
                </a:solidFill>
                <a:latin typeface="HelveticaNeueLT Std"/>
                <a:ea typeface="HelveticaNeueLT Std"/>
                <a:cs typeface="HelveticaNeueLT Std"/>
                <a:sym typeface="HelveticaNeueLT St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808080"/>
                </a:solidFill>
                <a:latin typeface="+mj-lt"/>
              </a:rPr>
              <a:t>Clarify Your Culture</a:t>
            </a:r>
          </a:p>
        </p:txBody>
      </p:sp>
      <p:sp>
        <p:nvSpPr>
          <p:cNvPr id="152" name="Shape 152"/>
          <p:cNvSpPr/>
          <p:nvPr/>
        </p:nvSpPr>
        <p:spPr>
          <a:xfrm>
            <a:off x="1837946" y="4719825"/>
            <a:ext cx="27432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500">
                <a:solidFill>
                  <a:srgbClr val="808080"/>
                </a:solidFill>
                <a:latin typeface="HelveticaNeueLT Std"/>
                <a:ea typeface="HelveticaNeueLT Std"/>
                <a:cs typeface="HelveticaNeueLT Std"/>
                <a:sym typeface="HelveticaNeueLT St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808080"/>
                </a:solidFill>
                <a:latin typeface="+mj-lt"/>
              </a:rPr>
              <a:t>Conduct A Survey</a:t>
            </a:r>
            <a:endParaRPr sz="1500" dirty="0">
              <a:solidFill>
                <a:srgbClr val="808080"/>
              </a:solidFill>
              <a:latin typeface="+mj-lt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1837946" y="6194397"/>
            <a:ext cx="27432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500">
                <a:solidFill>
                  <a:srgbClr val="808080"/>
                </a:solidFill>
                <a:latin typeface="HelveticaNeueLT Std"/>
                <a:ea typeface="HelveticaNeueLT Std"/>
                <a:cs typeface="HelveticaNeueLT Std"/>
                <a:sym typeface="HelveticaNeueLT St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808080"/>
                </a:solidFill>
                <a:latin typeface="+mj-lt"/>
              </a:rPr>
              <a:t>Share Feedback</a:t>
            </a:r>
            <a:endParaRPr sz="1500" dirty="0">
              <a:solidFill>
                <a:srgbClr val="808080"/>
              </a:solidFill>
              <a:latin typeface="+mj-lt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6099049" y="3352887"/>
            <a:ext cx="27432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500">
                <a:solidFill>
                  <a:srgbClr val="808080"/>
                </a:solidFill>
                <a:latin typeface="HelveticaNeueLT Std"/>
                <a:ea typeface="HelveticaNeueLT Std"/>
                <a:cs typeface="HelveticaNeueLT Std"/>
                <a:sym typeface="HelveticaNeueLT St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808080"/>
                </a:solidFill>
                <a:latin typeface="+mj-lt"/>
              </a:rPr>
              <a:t>Take Action</a:t>
            </a:r>
            <a:endParaRPr sz="1500" dirty="0">
              <a:solidFill>
                <a:srgbClr val="808080"/>
              </a:solidFill>
              <a:latin typeface="+mj-lt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6099049" y="4719825"/>
            <a:ext cx="2743201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500">
                <a:solidFill>
                  <a:srgbClr val="808080"/>
                </a:solidFill>
                <a:latin typeface="HelveticaNeueLT Std"/>
                <a:ea typeface="HelveticaNeueLT Std"/>
                <a:cs typeface="HelveticaNeueLT Std"/>
                <a:sym typeface="HelveticaNeueLT St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808080"/>
                </a:solidFill>
                <a:latin typeface="+mj-lt"/>
              </a:rPr>
              <a:t>Over Communicate</a:t>
            </a:r>
            <a:endParaRPr sz="1500" dirty="0">
              <a:solidFill>
                <a:srgbClr val="808080"/>
              </a:solidFill>
              <a:latin typeface="+mj-lt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6099049" y="6194397"/>
            <a:ext cx="2743201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500">
                <a:solidFill>
                  <a:srgbClr val="808080"/>
                </a:solidFill>
                <a:latin typeface="HelveticaNeueLT Std"/>
                <a:ea typeface="HelveticaNeueLT Std"/>
                <a:cs typeface="HelveticaNeueLT Std"/>
                <a:sym typeface="HelveticaNeueLT St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 dirty="0">
                <a:solidFill>
                  <a:srgbClr val="808080"/>
                </a:solidFill>
                <a:latin typeface="+mj-lt"/>
              </a:rPr>
              <a:t>Get </a:t>
            </a:r>
            <a:r>
              <a:rPr sz="1500" dirty="0" smtClean="0">
                <a:solidFill>
                  <a:srgbClr val="808080"/>
                </a:solidFill>
                <a:latin typeface="+mj-lt"/>
              </a:rPr>
              <a:t>Started</a:t>
            </a:r>
            <a:r>
              <a:rPr lang="en-US" sz="1500" dirty="0" smtClean="0">
                <a:solidFill>
                  <a:srgbClr val="808080"/>
                </a:solidFill>
                <a:latin typeface="+mj-lt"/>
              </a:rPr>
              <a:t> – Don’t Wait</a:t>
            </a:r>
            <a:endParaRPr sz="1500" dirty="0">
              <a:solidFill>
                <a:srgbClr val="808080"/>
              </a:solidFill>
              <a:latin typeface="+mj-lt"/>
            </a:endParaRPr>
          </a:p>
        </p:txBody>
      </p:sp>
      <p:sp>
        <p:nvSpPr>
          <p:cNvPr id="31" name="Shape 62"/>
          <p:cNvSpPr/>
          <p:nvPr/>
        </p:nvSpPr>
        <p:spPr>
          <a:xfrm>
            <a:off x="457200" y="7469667"/>
            <a:ext cx="9105900" cy="16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500">
                <a:solidFill>
                  <a:srgbClr val="808080"/>
                </a:solidFill>
                <a:latin typeface="HelveticaNeueLT Std Ext"/>
                <a:ea typeface="HelveticaNeueLT Std Ext"/>
                <a:cs typeface="HelveticaNeueLT Std Ext"/>
                <a:sym typeface="HelveticaNeueLT Std Ex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" dirty="0">
                <a:solidFill>
                  <a:srgbClr val="808080"/>
                </a:solidFill>
              </a:rPr>
              <a:t>The Dental </a:t>
            </a:r>
            <a:r>
              <a:rPr sz="500" dirty="0" smtClean="0">
                <a:solidFill>
                  <a:srgbClr val="808080"/>
                </a:solidFill>
              </a:rPr>
              <a:t>Plan</a:t>
            </a:r>
            <a:r>
              <a:rPr lang="en-US" sz="500" dirty="0" smtClean="0">
                <a:solidFill>
                  <a:srgbClr val="808080"/>
                </a:solidFill>
              </a:rPr>
              <a:t> for Dentists</a:t>
            </a:r>
            <a:r>
              <a:rPr sz="500" dirty="0" smtClean="0">
                <a:solidFill>
                  <a:srgbClr val="808080"/>
                </a:solidFill>
              </a:rPr>
              <a:t> </a:t>
            </a:r>
            <a:r>
              <a:rPr sz="500" dirty="0">
                <a:solidFill>
                  <a:srgbClr val="808080"/>
                </a:solidFill>
              </a:rPr>
              <a:t>| Page </a:t>
            </a:r>
            <a:r>
              <a:rPr lang="en-US" sz="500" dirty="0" smtClean="0">
                <a:solidFill>
                  <a:srgbClr val="808080"/>
                </a:solidFill>
              </a:rPr>
              <a:t>11</a:t>
            </a:r>
            <a:endParaRPr sz="500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685800" y="3249082"/>
            <a:ext cx="8472714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endParaRPr sz="1800" dirty="0">
              <a:solidFill>
                <a:srgbClr val="F7A02D"/>
              </a:solidFill>
              <a:latin typeface="+mj-lt"/>
              <a:ea typeface="Serifa BT"/>
              <a:cs typeface="Serifa BT"/>
              <a:sym typeface="Serifa BT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r>
              <a:rPr sz="1800" dirty="0">
                <a:solidFill>
                  <a:srgbClr val="808080"/>
                </a:solidFill>
                <a:latin typeface="+mj-lt"/>
                <a:ea typeface="Serifa BT"/>
                <a:cs typeface="Serifa BT"/>
                <a:sym typeface="Serifa BT"/>
              </a:rPr>
              <a:t>Conduct with your employees </a:t>
            </a:r>
            <a:r>
              <a:rPr lang="en-US" sz="1800" i="1" dirty="0" smtClean="0">
                <a:solidFill>
                  <a:srgbClr val="808080"/>
                </a:solidFill>
                <a:latin typeface="+mj-lt"/>
                <a:ea typeface="Serifa BT"/>
                <a:cs typeface="Serifa BT"/>
                <a:sym typeface="Serifa BT"/>
              </a:rPr>
              <a:t>The E</a:t>
            </a:r>
            <a:r>
              <a:rPr sz="1800" i="1" dirty="0" smtClean="0">
                <a:solidFill>
                  <a:srgbClr val="808080"/>
                </a:solidFill>
                <a:latin typeface="+mj-lt"/>
                <a:ea typeface="Serifa BT"/>
                <a:cs typeface="Serifa BT"/>
                <a:sym typeface="Serifa BT"/>
              </a:rPr>
              <a:t>mployee </a:t>
            </a:r>
            <a:r>
              <a:rPr sz="1800" i="1" dirty="0">
                <a:solidFill>
                  <a:srgbClr val="808080"/>
                </a:solidFill>
                <a:latin typeface="+mj-lt"/>
                <a:ea typeface="Serifa BT"/>
                <a:cs typeface="Serifa BT"/>
                <a:sym typeface="Serifa BT"/>
              </a:rPr>
              <a:t>Engagement Express Survey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endParaRPr sz="1800" dirty="0">
              <a:solidFill>
                <a:srgbClr val="808080"/>
              </a:solidFill>
              <a:latin typeface="+mj-lt"/>
              <a:ea typeface="Serifa BT"/>
              <a:cs typeface="Serifa BT"/>
              <a:sym typeface="Serifa BT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r>
              <a:rPr sz="1800" dirty="0">
                <a:solidFill>
                  <a:srgbClr val="808080"/>
                </a:solidFill>
                <a:latin typeface="+mj-lt"/>
                <a:ea typeface="Serifa BT"/>
                <a:cs typeface="Serifa BT"/>
                <a:sym typeface="Serifa BT"/>
              </a:rPr>
              <a:t>Create an Engagement Strategy &amp; Action Plan</a:t>
            </a:r>
          </a:p>
          <a:p>
            <a:pPr lvl="0">
              <a:defRPr sz="1800"/>
            </a:pPr>
            <a:r>
              <a:rPr sz="1800" dirty="0">
                <a:solidFill>
                  <a:srgbClr val="808080"/>
                </a:solidFill>
                <a:latin typeface="+mj-lt"/>
                <a:ea typeface="Serifa BT"/>
                <a:cs typeface="Serifa BT"/>
                <a:sym typeface="Serifa BT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r>
              <a:rPr sz="1800" dirty="0">
                <a:solidFill>
                  <a:srgbClr val="808080"/>
                </a:solidFill>
                <a:latin typeface="+mj-lt"/>
                <a:ea typeface="Serifa BT"/>
                <a:cs typeface="Serifa BT"/>
                <a:sym typeface="Serifa BT"/>
              </a:rPr>
              <a:t>Consult your Advisor for </a:t>
            </a:r>
            <a:r>
              <a:rPr sz="1800" dirty="0" smtClean="0">
                <a:solidFill>
                  <a:srgbClr val="808080"/>
                </a:solidFill>
                <a:latin typeface="+mj-lt"/>
                <a:ea typeface="Serifa BT"/>
                <a:cs typeface="Serifa BT"/>
                <a:sym typeface="Serifa BT"/>
              </a:rPr>
              <a:t>Implementation</a:t>
            </a:r>
            <a:endParaRPr sz="1800" dirty="0">
              <a:solidFill>
                <a:srgbClr val="808080"/>
              </a:solidFill>
              <a:latin typeface="+mj-lt"/>
              <a:ea typeface="Serifa BT"/>
              <a:cs typeface="Serifa BT"/>
              <a:sym typeface="Serifa BT"/>
            </a:endParaRPr>
          </a:p>
        </p:txBody>
      </p:sp>
      <p:pic>
        <p:nvPicPr>
          <p:cNvPr id="163" name="image1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728" y="1723545"/>
            <a:ext cx="3051073" cy="152553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62"/>
          <p:cNvSpPr/>
          <p:nvPr/>
        </p:nvSpPr>
        <p:spPr>
          <a:xfrm>
            <a:off x="457200" y="7469667"/>
            <a:ext cx="9105900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500">
                <a:solidFill>
                  <a:srgbClr val="808080"/>
                </a:solidFill>
                <a:latin typeface="HelveticaNeueLT Std Ext"/>
                <a:ea typeface="HelveticaNeueLT Std Ext"/>
                <a:cs typeface="HelveticaNeueLT Std Ext"/>
                <a:sym typeface="HelveticaNeueLT Std Ex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" dirty="0">
                <a:solidFill>
                  <a:srgbClr val="808080"/>
                </a:solidFill>
              </a:rPr>
              <a:t>The Dental </a:t>
            </a:r>
            <a:r>
              <a:rPr sz="500" dirty="0" smtClean="0">
                <a:solidFill>
                  <a:srgbClr val="808080"/>
                </a:solidFill>
              </a:rPr>
              <a:t>Plan</a:t>
            </a:r>
            <a:r>
              <a:rPr lang="en-US" sz="500" dirty="0" smtClean="0">
                <a:solidFill>
                  <a:srgbClr val="808080"/>
                </a:solidFill>
              </a:rPr>
              <a:t> for Dentists</a:t>
            </a:r>
            <a:r>
              <a:rPr sz="500" dirty="0" smtClean="0">
                <a:solidFill>
                  <a:srgbClr val="808080"/>
                </a:solidFill>
              </a:rPr>
              <a:t> </a:t>
            </a:r>
            <a:r>
              <a:rPr sz="500" dirty="0">
                <a:solidFill>
                  <a:srgbClr val="808080"/>
                </a:solidFill>
              </a:rPr>
              <a:t>| Page </a:t>
            </a:r>
            <a:r>
              <a:rPr lang="en-US" sz="500" dirty="0" smtClean="0">
                <a:solidFill>
                  <a:srgbClr val="808080"/>
                </a:solidFill>
              </a:rPr>
              <a:t>12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4" b="17097"/>
          <a:stretch/>
        </p:blipFill>
        <p:spPr>
          <a:xfrm>
            <a:off x="1" y="1"/>
            <a:ext cx="10058400" cy="1012874"/>
          </a:xfrm>
          <a:prstGeom prst="rect">
            <a:avLst/>
          </a:prstGeom>
        </p:spPr>
      </p:pic>
      <p:sp>
        <p:nvSpPr>
          <p:cNvPr id="10" name="Shape 132"/>
          <p:cNvSpPr/>
          <p:nvPr/>
        </p:nvSpPr>
        <p:spPr>
          <a:xfrm>
            <a:off x="152400" y="276568"/>
            <a:ext cx="1005840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400" spc="300">
                <a:solidFill>
                  <a:srgbClr val="BFBFBF"/>
                </a:solidFill>
                <a:latin typeface="HelveticaNeueLT Std Thin Ext"/>
                <a:ea typeface="HelveticaNeueLT Std Thin Ext"/>
                <a:cs typeface="HelveticaNeueLT Std Thin Ext"/>
                <a:sym typeface="HelveticaNeueLT Std Thin Ext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2400" spc="300" dirty="0">
                <a:solidFill>
                  <a:schemeClr val="accent1"/>
                </a:solidFill>
                <a:latin typeface="+mj-lt"/>
              </a:rPr>
              <a:t>EMPLOYEE ENGAGEMENT &amp; HUMAN RESOURCES</a:t>
            </a:r>
          </a:p>
        </p:txBody>
      </p:sp>
      <p:sp>
        <p:nvSpPr>
          <p:cNvPr id="11" name="Shape 120"/>
          <p:cNvSpPr/>
          <p:nvPr/>
        </p:nvSpPr>
        <p:spPr>
          <a:xfrm>
            <a:off x="2924628" y="2106884"/>
            <a:ext cx="57150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F7A02D"/>
                </a:solidFill>
                <a:latin typeface="Serifa BT"/>
                <a:ea typeface="Serifa BT"/>
                <a:cs typeface="Serifa BT"/>
                <a:sym typeface="Serifa B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F7A02D"/>
                </a:solidFill>
                <a:latin typeface="+mj-lt"/>
              </a:rPr>
              <a:t>Get Engaged!</a:t>
            </a:r>
            <a:endParaRPr sz="2800" dirty="0">
              <a:solidFill>
                <a:srgbClr val="F7A02D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6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1145036" y="-1145037"/>
            <a:ext cx="7786257" cy="10076331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-1" y="4495801"/>
            <a:ext cx="10058401" cy="1524001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381000" y="4996181"/>
            <a:ext cx="88392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800" spc="300">
                <a:solidFill>
                  <a:srgbClr val="BFBFBF"/>
                </a:solidFill>
                <a:latin typeface="HelveticaNeueLT Std Thin Ext"/>
                <a:ea typeface="HelveticaNeueLT Std Thin Ext"/>
                <a:cs typeface="HelveticaNeueLT Std Thin Ext"/>
                <a:sym typeface="HelveticaNeueLT Std Thin Ext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2800" spc="300" dirty="0">
                <a:solidFill>
                  <a:schemeClr val="accent1"/>
                </a:solidFill>
                <a:latin typeface="+mj-lt"/>
              </a:rPr>
              <a:t>PROTECTION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4" b="17097"/>
          <a:stretch/>
        </p:blipFill>
        <p:spPr>
          <a:xfrm>
            <a:off x="1" y="1"/>
            <a:ext cx="10058400" cy="1012874"/>
          </a:xfrm>
          <a:prstGeom prst="rect">
            <a:avLst/>
          </a:prstGeom>
        </p:spPr>
      </p:pic>
      <p:sp>
        <p:nvSpPr>
          <p:cNvPr id="174" name="Shape 174"/>
          <p:cNvSpPr/>
          <p:nvPr/>
        </p:nvSpPr>
        <p:spPr>
          <a:xfrm>
            <a:off x="152400" y="275606"/>
            <a:ext cx="1005840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/>
          <a:p>
            <a:pPr lvl="0">
              <a:defRPr sz="1800"/>
            </a:pPr>
            <a:r>
              <a:rPr lang="en-US" sz="2400" spc="300" dirty="0" smtClean="0">
                <a:solidFill>
                  <a:schemeClr val="accent1"/>
                </a:solidFill>
                <a:latin typeface="+mj-lt"/>
                <a:ea typeface="HelveticaNeueLT Std Thin Ext"/>
                <a:cs typeface="HelveticaNeueLT Std Thin Ext"/>
                <a:sym typeface="HelveticaNeueLT Std Thin Ext"/>
              </a:rPr>
              <a:t>PROTECTION – IFD INSURANCE FOR DENTISTS</a:t>
            </a:r>
            <a:endParaRPr sz="2400" spc="300" dirty="0">
              <a:solidFill>
                <a:schemeClr val="accent1"/>
              </a:solidFill>
              <a:latin typeface="+mj-lt"/>
              <a:ea typeface="HelveticaNeueLT Std Thin Ext"/>
              <a:cs typeface="HelveticaNeueLT Std Thin Ext"/>
              <a:sym typeface="HelveticaNeueLT Std Thin Ex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r="1"/>
          <a:stretch/>
        </p:blipFill>
        <p:spPr>
          <a:xfrm>
            <a:off x="2645228" y="1300704"/>
            <a:ext cx="4767944" cy="619509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Shape 62"/>
          <p:cNvSpPr/>
          <p:nvPr/>
        </p:nvSpPr>
        <p:spPr>
          <a:xfrm>
            <a:off x="457200" y="7469667"/>
            <a:ext cx="9105900" cy="16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500">
                <a:solidFill>
                  <a:srgbClr val="808080"/>
                </a:solidFill>
                <a:latin typeface="HelveticaNeueLT Std Ext"/>
                <a:ea typeface="HelveticaNeueLT Std Ext"/>
                <a:cs typeface="HelveticaNeueLT Std Ext"/>
                <a:sym typeface="HelveticaNeueLT Std Ex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" dirty="0">
                <a:solidFill>
                  <a:srgbClr val="808080"/>
                </a:solidFill>
              </a:rPr>
              <a:t>The Dental </a:t>
            </a:r>
            <a:r>
              <a:rPr sz="500" dirty="0" smtClean="0">
                <a:solidFill>
                  <a:srgbClr val="808080"/>
                </a:solidFill>
              </a:rPr>
              <a:t>Plan</a:t>
            </a:r>
            <a:r>
              <a:rPr lang="en-US" sz="500" dirty="0" smtClean="0">
                <a:solidFill>
                  <a:srgbClr val="808080"/>
                </a:solidFill>
              </a:rPr>
              <a:t> for Dentists</a:t>
            </a:r>
            <a:r>
              <a:rPr sz="500" dirty="0" smtClean="0">
                <a:solidFill>
                  <a:srgbClr val="808080"/>
                </a:solidFill>
              </a:rPr>
              <a:t> </a:t>
            </a:r>
            <a:r>
              <a:rPr sz="500" dirty="0">
                <a:solidFill>
                  <a:srgbClr val="808080"/>
                </a:solidFill>
              </a:rPr>
              <a:t>| Page </a:t>
            </a:r>
            <a:r>
              <a:rPr lang="en-US" sz="500" dirty="0" smtClean="0">
                <a:solidFill>
                  <a:srgbClr val="808080"/>
                </a:solidFill>
              </a:rPr>
              <a:t>14</a:t>
            </a:r>
            <a:endParaRPr sz="500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6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1145036" y="-1145037"/>
            <a:ext cx="7786257" cy="10076331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-1" y="4495801"/>
            <a:ext cx="10058401" cy="1524001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81000" y="4963179"/>
            <a:ext cx="91440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 spc="300">
                <a:solidFill>
                  <a:srgbClr val="BFBFBF"/>
                </a:solidFill>
                <a:latin typeface="HelveticaNeueLT Std Thin Ext"/>
                <a:ea typeface="HelveticaNeueLT Std Thin Ext"/>
                <a:cs typeface="HelveticaNeueLT Std Thin Ext"/>
                <a:sym typeface="HelveticaNeueLT Std Thin Ext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2800" spc="300" dirty="0">
                <a:solidFill>
                  <a:schemeClr val="accent1"/>
                </a:solidFill>
                <a:latin typeface="+mj-lt"/>
              </a:rPr>
              <a:t>TOP THREE RISK AREAS FACING DENTISTS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4" b="17097"/>
          <a:stretch/>
        </p:blipFill>
        <p:spPr>
          <a:xfrm>
            <a:off x="1" y="1"/>
            <a:ext cx="10058400" cy="1012874"/>
          </a:xfrm>
          <a:prstGeom prst="rect">
            <a:avLst/>
          </a:prstGeom>
        </p:spPr>
      </p:pic>
      <p:sp>
        <p:nvSpPr>
          <p:cNvPr id="62" name="Shape 62"/>
          <p:cNvSpPr/>
          <p:nvPr/>
        </p:nvSpPr>
        <p:spPr>
          <a:xfrm>
            <a:off x="457200" y="7469667"/>
            <a:ext cx="9105900" cy="16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500">
                <a:solidFill>
                  <a:srgbClr val="808080"/>
                </a:solidFill>
                <a:latin typeface="HelveticaNeueLT Std Ext"/>
                <a:ea typeface="HelveticaNeueLT Std Ext"/>
                <a:cs typeface="HelveticaNeueLT Std Ext"/>
                <a:sym typeface="HelveticaNeueLT Std Ex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" dirty="0">
                <a:solidFill>
                  <a:srgbClr val="808080"/>
                </a:solidFill>
              </a:rPr>
              <a:t>The Dental </a:t>
            </a:r>
            <a:r>
              <a:rPr sz="500" dirty="0" smtClean="0">
                <a:solidFill>
                  <a:srgbClr val="808080"/>
                </a:solidFill>
              </a:rPr>
              <a:t>Plan</a:t>
            </a:r>
            <a:r>
              <a:rPr lang="en-US" sz="500" dirty="0" smtClean="0">
                <a:solidFill>
                  <a:srgbClr val="808080"/>
                </a:solidFill>
              </a:rPr>
              <a:t> for Dentists</a:t>
            </a:r>
            <a:r>
              <a:rPr sz="500" dirty="0" smtClean="0">
                <a:solidFill>
                  <a:srgbClr val="808080"/>
                </a:solidFill>
              </a:rPr>
              <a:t> </a:t>
            </a:r>
            <a:r>
              <a:rPr sz="500" dirty="0">
                <a:solidFill>
                  <a:srgbClr val="808080"/>
                </a:solidFill>
              </a:rPr>
              <a:t>| Page </a:t>
            </a:r>
            <a:r>
              <a:rPr lang="en-US" sz="500" dirty="0" smtClean="0">
                <a:solidFill>
                  <a:srgbClr val="808080"/>
                </a:solidFill>
              </a:rPr>
              <a:t>3</a:t>
            </a:r>
            <a:endParaRPr sz="500" dirty="0">
              <a:solidFill>
                <a:srgbClr val="808080"/>
              </a:solidFill>
            </a:endParaRPr>
          </a:p>
        </p:txBody>
      </p:sp>
      <p:sp>
        <p:nvSpPr>
          <p:cNvPr id="63" name="Shape 63"/>
          <p:cNvSpPr/>
          <p:nvPr/>
        </p:nvSpPr>
        <p:spPr>
          <a:xfrm>
            <a:off x="152400" y="276568"/>
            <a:ext cx="1005840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400" spc="300">
                <a:solidFill>
                  <a:srgbClr val="BFBFBF"/>
                </a:solidFill>
                <a:latin typeface="HelveticaNeueLT Std Thin Ext"/>
                <a:ea typeface="HelveticaNeueLT Std Thin Ext"/>
                <a:cs typeface="HelveticaNeueLT Std Thin Ext"/>
                <a:sym typeface="HelveticaNeueLT Std Thin Ext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2400" spc="300" dirty="0">
                <a:solidFill>
                  <a:schemeClr val="accent1"/>
                </a:solidFill>
                <a:latin typeface="+mj-lt"/>
              </a:rPr>
              <a:t>THE TOP 3 RISKS</a:t>
            </a:r>
          </a:p>
        </p:txBody>
      </p:sp>
      <p:sp>
        <p:nvSpPr>
          <p:cNvPr id="64" name="Shape 64"/>
          <p:cNvSpPr/>
          <p:nvPr/>
        </p:nvSpPr>
        <p:spPr>
          <a:xfrm>
            <a:off x="6984017" y="4996853"/>
            <a:ext cx="234256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F7A02D"/>
                </a:solidFill>
                <a:latin typeface="Serifa BT"/>
                <a:ea typeface="Serifa BT"/>
                <a:cs typeface="Serifa BT"/>
                <a:sym typeface="Serifa B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7A02D"/>
                </a:solidFill>
                <a:latin typeface="+mj-lt"/>
              </a:rPr>
              <a:t>Employee</a:t>
            </a:r>
            <a:r>
              <a:rPr sz="2000" dirty="0">
                <a:solidFill>
                  <a:srgbClr val="F7A02D"/>
                </a:solidFill>
              </a:rPr>
              <a:t> Engagement/HR</a:t>
            </a:r>
          </a:p>
        </p:txBody>
      </p:sp>
      <p:pic>
        <p:nvPicPr>
          <p:cNvPr id="65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1093" y="3779520"/>
            <a:ext cx="1072899" cy="1072899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92983" y="3759200"/>
            <a:ext cx="1072899" cy="1072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8851" y="3779515"/>
            <a:ext cx="1072899" cy="1072899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/>
        </p:nvSpPr>
        <p:spPr>
          <a:xfrm>
            <a:off x="3571447" y="4996858"/>
            <a:ext cx="271597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F7A02D"/>
                </a:solidFill>
                <a:latin typeface="Serifa BT"/>
                <a:ea typeface="Serifa BT"/>
                <a:cs typeface="Serifa BT"/>
                <a:sym typeface="Serifa B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7A02D"/>
                </a:solidFill>
                <a:latin typeface="+mj-lt"/>
              </a:rPr>
              <a:t>Reputation </a:t>
            </a:r>
          </a:p>
        </p:txBody>
      </p:sp>
      <p:sp>
        <p:nvSpPr>
          <p:cNvPr id="69" name="Shape 69"/>
          <p:cNvSpPr/>
          <p:nvPr/>
        </p:nvSpPr>
        <p:spPr>
          <a:xfrm>
            <a:off x="609600" y="4996858"/>
            <a:ext cx="218618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F7A02D"/>
                </a:solidFill>
                <a:latin typeface="Serifa BT"/>
                <a:ea typeface="Serifa BT"/>
                <a:cs typeface="Serifa BT"/>
                <a:sym typeface="Serifa B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7A02D"/>
                </a:solidFill>
                <a:latin typeface="+mj-lt"/>
              </a:rPr>
              <a:t>Cyber Liability</a:t>
            </a:r>
          </a:p>
        </p:txBody>
      </p:sp>
      <p:sp>
        <p:nvSpPr>
          <p:cNvPr id="70" name="Shape 70"/>
          <p:cNvSpPr/>
          <p:nvPr/>
        </p:nvSpPr>
        <p:spPr>
          <a:xfrm>
            <a:off x="1448941" y="4003261"/>
            <a:ext cx="45720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200" spc="300">
                <a:solidFill>
                  <a:srgbClr val="F7A02D"/>
                </a:solidFill>
                <a:latin typeface="HelveticaNeueLT Std Thin Ext"/>
                <a:ea typeface="HelveticaNeueLT Std Thin Ext"/>
                <a:cs typeface="HelveticaNeueLT Std Thin Ext"/>
                <a:sym typeface="HelveticaNeueLT Std Thin Ext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200" spc="300" dirty="0">
                <a:solidFill>
                  <a:srgbClr val="F7A02D"/>
                </a:solidFill>
                <a:latin typeface="+mj-lt"/>
              </a:rPr>
              <a:t>I</a:t>
            </a:r>
          </a:p>
        </p:txBody>
      </p:sp>
      <p:sp>
        <p:nvSpPr>
          <p:cNvPr id="71" name="Shape 71"/>
          <p:cNvSpPr/>
          <p:nvPr/>
        </p:nvSpPr>
        <p:spPr>
          <a:xfrm>
            <a:off x="4700832" y="4023581"/>
            <a:ext cx="45720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200" spc="300">
                <a:solidFill>
                  <a:srgbClr val="F7A02D"/>
                </a:solidFill>
                <a:latin typeface="HelveticaNeueLT Std Thin Ext"/>
                <a:ea typeface="HelveticaNeueLT Std Thin Ext"/>
                <a:cs typeface="HelveticaNeueLT Std Thin Ext"/>
                <a:sym typeface="HelveticaNeueLT Std Thin Ext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200" spc="300">
                <a:solidFill>
                  <a:srgbClr val="F7A02D"/>
                </a:solidFill>
                <a:latin typeface="+mj-lt"/>
              </a:rPr>
              <a:t>2</a:t>
            </a:r>
          </a:p>
        </p:txBody>
      </p:sp>
      <p:sp>
        <p:nvSpPr>
          <p:cNvPr id="72" name="Shape 72"/>
          <p:cNvSpPr/>
          <p:nvPr/>
        </p:nvSpPr>
        <p:spPr>
          <a:xfrm>
            <a:off x="7864640" y="4023576"/>
            <a:ext cx="58131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200" spc="300">
                <a:solidFill>
                  <a:srgbClr val="F7A02D"/>
                </a:solidFill>
                <a:latin typeface="HelveticaNeueLT Std Thin Ext"/>
                <a:ea typeface="HelveticaNeueLT Std Thin Ext"/>
                <a:cs typeface="HelveticaNeueLT Std Thin Ext"/>
                <a:sym typeface="HelveticaNeueLT Std Thin Ext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200" spc="300">
                <a:solidFill>
                  <a:srgbClr val="F7A02D"/>
                </a:solidFill>
                <a:latin typeface="+mj-lt"/>
              </a:rPr>
              <a:t>3</a:t>
            </a:r>
          </a:p>
        </p:txBody>
      </p:sp>
      <p:sp>
        <p:nvSpPr>
          <p:cNvPr id="73" name="Shape 73"/>
          <p:cNvSpPr/>
          <p:nvPr/>
        </p:nvSpPr>
        <p:spPr>
          <a:xfrm>
            <a:off x="2213991" y="4315969"/>
            <a:ext cx="2178993" cy="1"/>
          </a:xfrm>
          <a:prstGeom prst="line">
            <a:avLst/>
          </a:prstGeom>
          <a:ln>
            <a:solidFill>
              <a:srgbClr val="D9D9D9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5440769" y="4315964"/>
            <a:ext cx="2178993" cy="1"/>
          </a:xfrm>
          <a:prstGeom prst="line">
            <a:avLst/>
          </a:prstGeom>
          <a:ln>
            <a:solidFill>
              <a:srgbClr val="D9D9D9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7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1145036" y="-1145037"/>
            <a:ext cx="7786257" cy="10076331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/>
        </p:nvSpPr>
        <p:spPr>
          <a:xfrm>
            <a:off x="-1" y="4495801"/>
            <a:ext cx="10058401" cy="1524001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381000" y="4996181"/>
            <a:ext cx="70866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800" spc="300">
                <a:solidFill>
                  <a:srgbClr val="BFBFBF"/>
                </a:solidFill>
                <a:latin typeface="HelveticaNeueLT Std Thin Ext"/>
                <a:ea typeface="HelveticaNeueLT Std Thin Ext"/>
                <a:cs typeface="HelveticaNeueLT Std Thin Ext"/>
                <a:sym typeface="HelveticaNeueLT Std Thin Ext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2800" spc="300" dirty="0">
                <a:solidFill>
                  <a:schemeClr val="accent1"/>
                </a:solidFill>
                <a:latin typeface="+mj-lt"/>
              </a:rPr>
              <a:t>I. CYBER LIABILITY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4" b="17097"/>
          <a:stretch/>
        </p:blipFill>
        <p:spPr>
          <a:xfrm>
            <a:off x="1" y="1"/>
            <a:ext cx="10058400" cy="1012874"/>
          </a:xfrm>
          <a:prstGeom prst="rect">
            <a:avLst/>
          </a:prstGeom>
        </p:spPr>
      </p:pic>
      <p:sp>
        <p:nvSpPr>
          <p:cNvPr id="84" name="Shape 84"/>
          <p:cNvSpPr/>
          <p:nvPr/>
        </p:nvSpPr>
        <p:spPr>
          <a:xfrm>
            <a:off x="152400" y="276568"/>
            <a:ext cx="1005840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400" spc="300">
                <a:solidFill>
                  <a:srgbClr val="BFBFBF"/>
                </a:solidFill>
                <a:latin typeface="HelveticaNeueLT Std Thin Ext"/>
                <a:ea typeface="HelveticaNeueLT Std Thin Ext"/>
                <a:cs typeface="HelveticaNeueLT Std Thin Ext"/>
                <a:sym typeface="HelveticaNeueLT Std Thin Ext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2400" spc="300" dirty="0">
                <a:solidFill>
                  <a:schemeClr val="accent1"/>
                </a:solidFill>
                <a:latin typeface="+mj-lt"/>
              </a:rPr>
              <a:t>CYBER LIABILITY</a:t>
            </a:r>
          </a:p>
        </p:txBody>
      </p:sp>
      <p:sp>
        <p:nvSpPr>
          <p:cNvPr id="85" name="Shape 85"/>
          <p:cNvSpPr/>
          <p:nvPr/>
        </p:nvSpPr>
        <p:spPr>
          <a:xfrm>
            <a:off x="2896672" y="2057400"/>
            <a:ext cx="5715001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F7A02D"/>
                </a:solidFill>
                <a:latin typeface="Serifa BT"/>
                <a:ea typeface="Serifa BT"/>
                <a:cs typeface="Serifa BT"/>
                <a:sym typeface="Serifa B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7A02D"/>
                </a:solidFill>
                <a:latin typeface="+mj-lt"/>
              </a:rPr>
              <a:t>The Risk is Real</a:t>
            </a:r>
          </a:p>
        </p:txBody>
      </p:sp>
      <p:pic>
        <p:nvPicPr>
          <p:cNvPr id="86" name="image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6130" y="1763971"/>
            <a:ext cx="1732271" cy="1732270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1995" y="1828800"/>
            <a:ext cx="1600205" cy="1600204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/>
          <p:nvPr/>
        </p:nvSpPr>
        <p:spPr>
          <a:xfrm>
            <a:off x="457200" y="3778239"/>
            <a:ext cx="8589523" cy="2677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395288" lvl="0" indent="-222250">
              <a:lnSpc>
                <a:spcPct val="150000"/>
              </a:lnSpc>
              <a:buClr>
                <a:srgbClr val="808080"/>
              </a:buClr>
              <a:buSzPct val="100000"/>
              <a:buFont typeface="Arial"/>
              <a:buChar char="•"/>
              <a:defRPr sz="1800"/>
            </a:pPr>
            <a:r>
              <a:rPr sz="1400" dirty="0">
                <a:solidFill>
                  <a:srgbClr val="808080"/>
                </a:solidFill>
                <a:latin typeface="+mj-lt"/>
                <a:ea typeface="HelveticaNeueLT Std"/>
                <a:cs typeface="HelveticaNeueLT Std"/>
                <a:sym typeface="HelveticaNeueLT Std"/>
              </a:rPr>
              <a:t>PHI is very expensive to </a:t>
            </a:r>
            <a:r>
              <a:rPr sz="1400" dirty="0" smtClean="0">
                <a:solidFill>
                  <a:srgbClr val="808080"/>
                </a:solidFill>
                <a:latin typeface="+mj-lt"/>
                <a:ea typeface="HelveticaNeueLT Std"/>
                <a:cs typeface="HelveticaNeueLT Std"/>
                <a:sym typeface="HelveticaNeueLT Std"/>
              </a:rPr>
              <a:t>lose</a:t>
            </a:r>
            <a:endParaRPr sz="1400" dirty="0">
              <a:solidFill>
                <a:srgbClr val="808080"/>
              </a:solidFill>
              <a:latin typeface="+mj-lt"/>
              <a:ea typeface="HelveticaNeueLT Std"/>
              <a:cs typeface="HelveticaNeueLT Std"/>
              <a:sym typeface="HelveticaNeueLT Std"/>
            </a:endParaRPr>
          </a:p>
          <a:p>
            <a:pPr marL="395288" lvl="0" indent="-222250">
              <a:lnSpc>
                <a:spcPct val="150000"/>
              </a:lnSpc>
              <a:buClr>
                <a:srgbClr val="808080"/>
              </a:buClr>
              <a:buSzPct val="100000"/>
              <a:buFont typeface="Arial"/>
              <a:buChar char="•"/>
              <a:defRPr sz="1800"/>
            </a:pPr>
            <a:r>
              <a:rPr sz="1400" dirty="0">
                <a:solidFill>
                  <a:srgbClr val="808080"/>
                </a:solidFill>
                <a:latin typeface="+mj-lt"/>
                <a:ea typeface="HelveticaNeueLT Std"/>
                <a:cs typeface="HelveticaNeueLT Std"/>
                <a:sym typeface="HelveticaNeueLT Std"/>
              </a:rPr>
              <a:t>Health information is a hot commodity for many </a:t>
            </a:r>
            <a:r>
              <a:rPr sz="1400" dirty="0" smtClean="0">
                <a:solidFill>
                  <a:srgbClr val="808080"/>
                </a:solidFill>
                <a:latin typeface="+mj-lt"/>
                <a:ea typeface="HelveticaNeueLT Std"/>
                <a:cs typeface="HelveticaNeueLT Std"/>
                <a:sym typeface="HelveticaNeueLT Std"/>
              </a:rPr>
              <a:t>reasons</a:t>
            </a:r>
            <a:endParaRPr sz="1400" dirty="0">
              <a:solidFill>
                <a:srgbClr val="808080"/>
              </a:solidFill>
              <a:latin typeface="+mj-lt"/>
              <a:ea typeface="HelveticaNeueLT Std"/>
              <a:cs typeface="HelveticaNeueLT Std"/>
              <a:sym typeface="HelveticaNeueLT Std"/>
            </a:endParaRPr>
          </a:p>
          <a:p>
            <a:pPr marL="395288" lvl="0" indent="-222250">
              <a:lnSpc>
                <a:spcPct val="150000"/>
              </a:lnSpc>
              <a:buClr>
                <a:srgbClr val="808080"/>
              </a:buClr>
              <a:buSzPct val="100000"/>
              <a:buFont typeface="Arial"/>
              <a:buChar char="•"/>
              <a:defRPr sz="1800"/>
            </a:pPr>
            <a:r>
              <a:rPr sz="1400" dirty="0">
                <a:solidFill>
                  <a:srgbClr val="808080"/>
                </a:solidFill>
                <a:latin typeface="+mj-lt"/>
                <a:ea typeface="HelveticaNeueLT Std"/>
                <a:cs typeface="HelveticaNeueLT Std"/>
                <a:sym typeface="HelveticaNeueLT Std"/>
              </a:rPr>
              <a:t>Health info is highly prized information and sells for much higher dollar amounts on the deep, dark </a:t>
            </a:r>
            <a:r>
              <a:rPr sz="1400" dirty="0" smtClean="0">
                <a:solidFill>
                  <a:srgbClr val="808080"/>
                </a:solidFill>
                <a:latin typeface="+mj-lt"/>
                <a:ea typeface="HelveticaNeueLT Std"/>
                <a:cs typeface="HelveticaNeueLT Std"/>
                <a:sym typeface="HelveticaNeueLT Std"/>
              </a:rPr>
              <a:t>web </a:t>
            </a:r>
            <a:endParaRPr sz="1400" dirty="0">
              <a:solidFill>
                <a:srgbClr val="808080"/>
              </a:solidFill>
              <a:latin typeface="+mj-lt"/>
              <a:ea typeface="HelveticaNeueLT Std"/>
              <a:cs typeface="HelveticaNeueLT Std"/>
              <a:sym typeface="HelveticaNeueLT Std"/>
            </a:endParaRPr>
          </a:p>
          <a:p>
            <a:pPr marL="395288" lvl="0" indent="-222250">
              <a:lnSpc>
                <a:spcPct val="150000"/>
              </a:lnSpc>
              <a:buClr>
                <a:srgbClr val="808080"/>
              </a:buClr>
              <a:buSzPct val="100000"/>
              <a:buFont typeface="Arial"/>
              <a:buChar char="•"/>
              <a:defRPr sz="1800"/>
            </a:pPr>
            <a:r>
              <a:rPr sz="1400" dirty="0">
                <a:solidFill>
                  <a:srgbClr val="808080"/>
                </a:solidFill>
                <a:latin typeface="+mj-lt"/>
                <a:ea typeface="HelveticaNeueLT Std"/>
                <a:cs typeface="HelveticaNeueLT Std"/>
                <a:sym typeface="HelveticaNeueLT Std"/>
              </a:rPr>
              <a:t>Breaches around PHI can be more dangerous because the integrity of the health record can be compromised and result in complications to diagnosis and </a:t>
            </a:r>
            <a:r>
              <a:rPr sz="1400" dirty="0" smtClean="0">
                <a:solidFill>
                  <a:srgbClr val="808080"/>
                </a:solidFill>
                <a:latin typeface="+mj-lt"/>
                <a:ea typeface="HelveticaNeueLT Std"/>
                <a:cs typeface="HelveticaNeueLT Std"/>
                <a:sym typeface="HelveticaNeueLT Std"/>
              </a:rPr>
              <a:t>treatment</a:t>
            </a:r>
            <a:endParaRPr sz="1400" dirty="0">
              <a:solidFill>
                <a:srgbClr val="808080"/>
              </a:solidFill>
              <a:latin typeface="+mj-lt"/>
              <a:ea typeface="HelveticaNeueLT Std"/>
              <a:cs typeface="HelveticaNeueLT Std"/>
              <a:sym typeface="HelveticaNeueLT Std"/>
            </a:endParaRPr>
          </a:p>
          <a:p>
            <a:pPr marL="395288" lvl="0" indent="-222250">
              <a:lnSpc>
                <a:spcPct val="150000"/>
              </a:lnSpc>
              <a:buClr>
                <a:srgbClr val="808080"/>
              </a:buClr>
              <a:buSzPct val="100000"/>
              <a:buFont typeface="Arial"/>
              <a:buChar char="•"/>
              <a:defRPr sz="1800"/>
            </a:pPr>
            <a:r>
              <a:rPr sz="1400" dirty="0">
                <a:solidFill>
                  <a:srgbClr val="808080"/>
                </a:solidFill>
                <a:latin typeface="+mj-lt"/>
                <a:ea typeface="HelveticaNeueLT Std"/>
                <a:cs typeface="HelveticaNeueLT Std"/>
                <a:sym typeface="HelveticaNeueLT Std"/>
              </a:rPr>
              <a:t>Takes much more </a:t>
            </a:r>
            <a:r>
              <a:rPr sz="1400" dirty="0" smtClean="0">
                <a:solidFill>
                  <a:srgbClr val="808080"/>
                </a:solidFill>
                <a:latin typeface="+mj-lt"/>
                <a:ea typeface="HelveticaNeueLT Std"/>
                <a:cs typeface="HelveticaNeueLT Std"/>
                <a:sym typeface="HelveticaNeueLT Std"/>
              </a:rPr>
              <a:t>time</a:t>
            </a:r>
            <a:r>
              <a:rPr lang="en-US" sz="1400" dirty="0" smtClean="0">
                <a:solidFill>
                  <a:srgbClr val="808080"/>
                </a:solidFill>
                <a:latin typeface="+mj-lt"/>
                <a:ea typeface="HelveticaNeueLT Std"/>
                <a:cs typeface="HelveticaNeueLT Std"/>
                <a:sym typeface="HelveticaNeueLT Std"/>
              </a:rPr>
              <a:t> </a:t>
            </a:r>
            <a:r>
              <a:rPr sz="1400" dirty="0" smtClean="0">
                <a:solidFill>
                  <a:srgbClr val="808080"/>
                </a:solidFill>
                <a:latin typeface="+mj-lt"/>
                <a:ea typeface="HelveticaNeueLT Std"/>
                <a:cs typeface="HelveticaNeueLT Std"/>
                <a:sym typeface="HelveticaNeueLT Std"/>
              </a:rPr>
              <a:t>and</a:t>
            </a:r>
            <a:r>
              <a:rPr sz="1400" dirty="0">
                <a:solidFill>
                  <a:srgbClr val="808080"/>
                </a:solidFill>
                <a:latin typeface="+mj-lt"/>
                <a:ea typeface="HelveticaNeueLT Std"/>
                <a:cs typeface="HelveticaNeueLT Std"/>
                <a:sym typeface="HelveticaNeueLT Std"/>
              </a:rPr>
              <a:t> effort to correct the problem which many times, can never be fully </a:t>
            </a:r>
            <a:r>
              <a:rPr lang="en-US" sz="1400" dirty="0" smtClean="0">
                <a:solidFill>
                  <a:srgbClr val="808080"/>
                </a:solidFill>
                <a:latin typeface="+mj-lt"/>
                <a:ea typeface="HelveticaNeueLT Std"/>
                <a:cs typeface="HelveticaNeueLT Std"/>
                <a:sym typeface="HelveticaNeueLT Std"/>
              </a:rPr>
              <a:t/>
            </a:r>
            <a:br>
              <a:rPr lang="en-US" sz="1400" dirty="0" smtClean="0">
                <a:solidFill>
                  <a:srgbClr val="808080"/>
                </a:solidFill>
                <a:latin typeface="+mj-lt"/>
                <a:ea typeface="HelveticaNeueLT Std"/>
                <a:cs typeface="HelveticaNeueLT Std"/>
                <a:sym typeface="HelveticaNeueLT Std"/>
              </a:rPr>
            </a:br>
            <a:r>
              <a:rPr sz="1400" dirty="0" smtClean="0">
                <a:solidFill>
                  <a:srgbClr val="808080"/>
                </a:solidFill>
                <a:latin typeface="+mj-lt"/>
                <a:ea typeface="HelveticaNeueLT Std"/>
                <a:cs typeface="HelveticaNeueLT Std"/>
                <a:sym typeface="HelveticaNeueLT Std"/>
              </a:rPr>
              <a:t>satisfactorily</a:t>
            </a:r>
            <a:r>
              <a:rPr sz="1400" dirty="0">
                <a:solidFill>
                  <a:srgbClr val="808080"/>
                </a:solidFill>
                <a:latin typeface="+mj-lt"/>
                <a:ea typeface="HelveticaNeueLT Std"/>
                <a:cs typeface="HelveticaNeueLT Std"/>
                <a:sym typeface="HelveticaNeueLT Std"/>
              </a:rPr>
              <a:t> </a:t>
            </a:r>
            <a:r>
              <a:rPr sz="1400" dirty="0" smtClean="0">
                <a:solidFill>
                  <a:srgbClr val="808080"/>
                </a:solidFill>
                <a:latin typeface="+mj-lt"/>
                <a:ea typeface="HelveticaNeueLT Std"/>
                <a:cs typeface="HelveticaNeueLT Std"/>
                <a:sym typeface="HelveticaNeueLT Std"/>
              </a:rPr>
              <a:t>complete</a:t>
            </a:r>
            <a:r>
              <a:rPr lang="en-US" sz="1400" dirty="0" smtClean="0">
                <a:solidFill>
                  <a:srgbClr val="808080"/>
                </a:solidFill>
                <a:latin typeface="+mj-lt"/>
                <a:ea typeface="HelveticaNeueLT Std"/>
                <a:cs typeface="HelveticaNeueLT Std"/>
                <a:sym typeface="HelveticaNeueLT Std"/>
              </a:rPr>
              <a:t>d</a:t>
            </a:r>
            <a:endParaRPr sz="1400" dirty="0">
              <a:solidFill>
                <a:srgbClr val="808080"/>
              </a:solidFill>
              <a:latin typeface="+mj-lt"/>
              <a:ea typeface="HelveticaNeueLT Std"/>
              <a:cs typeface="HelveticaNeueLT Std"/>
              <a:sym typeface="HelveticaNeueLT Std"/>
            </a:endParaRPr>
          </a:p>
          <a:p>
            <a:pPr marL="285750" lvl="0" indent="-285750">
              <a:lnSpc>
                <a:spcPct val="150000"/>
              </a:lnSpc>
              <a:buClr>
                <a:srgbClr val="808080"/>
              </a:buClr>
              <a:buSzPct val="100000"/>
              <a:buFont typeface="Arial"/>
              <a:buChar char="•"/>
              <a:defRPr sz="1800"/>
            </a:pPr>
            <a:endParaRPr sz="1400" dirty="0">
              <a:solidFill>
                <a:srgbClr val="808080"/>
              </a:solidFill>
              <a:latin typeface="+mj-lt"/>
              <a:ea typeface="HelveticaNeueLT Std"/>
              <a:cs typeface="HelveticaNeueLT Std"/>
              <a:sym typeface="HelveticaNeueLT Std"/>
            </a:endParaRPr>
          </a:p>
        </p:txBody>
      </p:sp>
      <p:sp>
        <p:nvSpPr>
          <p:cNvPr id="10" name="Shape 62"/>
          <p:cNvSpPr/>
          <p:nvPr/>
        </p:nvSpPr>
        <p:spPr>
          <a:xfrm>
            <a:off x="457200" y="7469667"/>
            <a:ext cx="9105900" cy="16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500">
                <a:solidFill>
                  <a:srgbClr val="808080"/>
                </a:solidFill>
                <a:latin typeface="HelveticaNeueLT Std Ext"/>
                <a:ea typeface="HelveticaNeueLT Std Ext"/>
                <a:cs typeface="HelveticaNeueLT Std Ext"/>
                <a:sym typeface="HelveticaNeueLT Std Ex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" dirty="0">
                <a:solidFill>
                  <a:srgbClr val="808080"/>
                </a:solidFill>
              </a:rPr>
              <a:t>The Dental </a:t>
            </a:r>
            <a:r>
              <a:rPr sz="500" dirty="0" smtClean="0">
                <a:solidFill>
                  <a:srgbClr val="808080"/>
                </a:solidFill>
              </a:rPr>
              <a:t>Plan</a:t>
            </a:r>
            <a:r>
              <a:rPr lang="en-US" sz="500" dirty="0" smtClean="0">
                <a:solidFill>
                  <a:srgbClr val="808080"/>
                </a:solidFill>
              </a:rPr>
              <a:t> for Dentists</a:t>
            </a:r>
            <a:r>
              <a:rPr sz="500" dirty="0" smtClean="0">
                <a:solidFill>
                  <a:srgbClr val="808080"/>
                </a:solidFill>
              </a:rPr>
              <a:t> </a:t>
            </a:r>
            <a:r>
              <a:rPr sz="500" dirty="0">
                <a:solidFill>
                  <a:srgbClr val="808080"/>
                </a:solidFill>
              </a:rPr>
              <a:t>| Page </a:t>
            </a:r>
            <a:r>
              <a:rPr lang="en-US" sz="500" dirty="0" smtClean="0">
                <a:solidFill>
                  <a:srgbClr val="808080"/>
                </a:solidFill>
              </a:rPr>
              <a:t>5</a:t>
            </a:r>
            <a:endParaRPr sz="500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4" b="17097"/>
          <a:stretch/>
        </p:blipFill>
        <p:spPr>
          <a:xfrm>
            <a:off x="1" y="1"/>
            <a:ext cx="10058400" cy="1012874"/>
          </a:xfrm>
          <a:prstGeom prst="rect">
            <a:avLst/>
          </a:prstGeom>
        </p:spPr>
      </p:pic>
      <p:sp>
        <p:nvSpPr>
          <p:cNvPr id="93" name="Shape 93"/>
          <p:cNvSpPr/>
          <p:nvPr/>
        </p:nvSpPr>
        <p:spPr>
          <a:xfrm>
            <a:off x="152400" y="276568"/>
            <a:ext cx="1005840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 spc="300">
                <a:solidFill>
                  <a:srgbClr val="BFBFBF"/>
                </a:solidFill>
                <a:latin typeface="HelveticaNeueLT Std Thin Ext"/>
                <a:ea typeface="HelveticaNeueLT Std Thin Ext"/>
                <a:cs typeface="HelveticaNeueLT Std Thin Ext"/>
                <a:sym typeface="HelveticaNeueLT Std Thin Ext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2400" spc="300" dirty="0">
                <a:solidFill>
                  <a:schemeClr val="accent1"/>
                </a:solidFill>
                <a:latin typeface="+mj-lt"/>
              </a:rPr>
              <a:t>CYBER LIABILITY</a:t>
            </a:r>
          </a:p>
        </p:txBody>
      </p:sp>
      <p:sp>
        <p:nvSpPr>
          <p:cNvPr id="94" name="Shape 94"/>
          <p:cNvSpPr/>
          <p:nvPr/>
        </p:nvSpPr>
        <p:spPr>
          <a:xfrm>
            <a:off x="2896672" y="2057400"/>
            <a:ext cx="5715001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F7A02D"/>
                </a:solidFill>
                <a:latin typeface="Serifa BT"/>
                <a:ea typeface="Serifa BT"/>
                <a:cs typeface="Serifa BT"/>
                <a:sym typeface="Serifa B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7A02D"/>
                </a:solidFill>
                <a:latin typeface="+mj-lt"/>
              </a:rPr>
              <a:t>Understand &amp; Take Control</a:t>
            </a:r>
          </a:p>
        </p:txBody>
      </p:sp>
      <p:sp>
        <p:nvSpPr>
          <p:cNvPr id="95" name="Shape 95"/>
          <p:cNvSpPr/>
          <p:nvPr/>
        </p:nvSpPr>
        <p:spPr>
          <a:xfrm>
            <a:off x="486384" y="3695228"/>
            <a:ext cx="7587573" cy="2426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395288" lvl="0" indent="-222250">
              <a:lnSpc>
                <a:spcPct val="150000"/>
              </a:lnSpc>
              <a:spcAft>
                <a:spcPts val="600"/>
              </a:spcAft>
              <a:buClr>
                <a:srgbClr val="808080"/>
              </a:buClr>
              <a:buSzPct val="100000"/>
              <a:buFont typeface="Arial"/>
              <a:buChar char="•"/>
              <a:defRPr sz="1800"/>
            </a:pPr>
            <a:r>
              <a:rPr sz="1800" dirty="0">
                <a:solidFill>
                  <a:srgbClr val="808080"/>
                </a:solidFill>
                <a:latin typeface="+mj-lt"/>
                <a:ea typeface="HelveticaNeueLT Std"/>
                <a:cs typeface="HelveticaNeueLT Std"/>
                <a:sym typeface="HelveticaNeueLT Std"/>
              </a:rPr>
              <a:t>Complete </a:t>
            </a:r>
            <a:r>
              <a:rPr sz="1800" i="1" dirty="0">
                <a:solidFill>
                  <a:srgbClr val="808080"/>
                </a:solidFill>
                <a:latin typeface="+mj-lt"/>
                <a:ea typeface="HelveticaNeueLT Std"/>
                <a:cs typeface="HelveticaNeueLT Std"/>
                <a:sym typeface="HelveticaNeueLT Std"/>
              </a:rPr>
              <a:t>The Dental Plan Self Guided Cyber Security Assessment</a:t>
            </a:r>
          </a:p>
          <a:p>
            <a:pPr marL="395288" lvl="0" indent="-222250">
              <a:lnSpc>
                <a:spcPct val="150000"/>
              </a:lnSpc>
              <a:spcAft>
                <a:spcPts val="600"/>
              </a:spcAft>
              <a:buClr>
                <a:srgbClr val="808080"/>
              </a:buClr>
              <a:buSzPct val="100000"/>
              <a:buFont typeface="Arial"/>
              <a:buChar char="•"/>
              <a:defRPr sz="1800"/>
            </a:pPr>
            <a:r>
              <a:rPr sz="1800" dirty="0">
                <a:solidFill>
                  <a:srgbClr val="808080"/>
                </a:solidFill>
                <a:latin typeface="+mj-lt"/>
                <a:ea typeface="HelveticaNeueLT Std"/>
                <a:cs typeface="HelveticaNeueLT Std"/>
                <a:sym typeface="HelveticaNeueLT Std"/>
              </a:rPr>
              <a:t>Develop a Cyber Security Action Plan</a:t>
            </a:r>
          </a:p>
          <a:p>
            <a:pPr marL="395288" lvl="0" indent="-222250">
              <a:lnSpc>
                <a:spcPct val="150000"/>
              </a:lnSpc>
              <a:spcAft>
                <a:spcPts val="600"/>
              </a:spcAft>
              <a:buClr>
                <a:srgbClr val="808080"/>
              </a:buClr>
              <a:buSzPct val="100000"/>
              <a:buFont typeface="Arial"/>
              <a:buChar char="•"/>
              <a:defRPr sz="1800"/>
            </a:pPr>
            <a:r>
              <a:rPr sz="1800" dirty="0">
                <a:solidFill>
                  <a:srgbClr val="808080"/>
                </a:solidFill>
                <a:latin typeface="+mj-lt"/>
                <a:ea typeface="HelveticaNeueLT Std"/>
                <a:cs typeface="HelveticaNeueLT Std"/>
                <a:sym typeface="HelveticaNeueLT Std"/>
              </a:rPr>
              <a:t>Utilize Cyber Security Protection to Mitigate Risk</a:t>
            </a:r>
          </a:p>
          <a:p>
            <a:pPr marL="395288" lvl="0" indent="-222250">
              <a:lnSpc>
                <a:spcPct val="150000"/>
              </a:lnSpc>
              <a:spcAft>
                <a:spcPts val="600"/>
              </a:spcAft>
              <a:buClr>
                <a:srgbClr val="808080"/>
              </a:buClr>
              <a:buSzPct val="100000"/>
              <a:buFont typeface="Arial"/>
              <a:buChar char="•"/>
              <a:defRPr sz="1800"/>
            </a:pPr>
            <a:r>
              <a:rPr sz="1800" dirty="0">
                <a:solidFill>
                  <a:srgbClr val="808080"/>
                </a:solidFill>
                <a:latin typeface="+mj-lt"/>
                <a:ea typeface="HelveticaNeueLT Std"/>
                <a:cs typeface="HelveticaNeueLT Std"/>
                <a:sym typeface="HelveticaNeueLT Std"/>
              </a:rPr>
              <a:t>Consult with your Risk Advisor</a:t>
            </a:r>
          </a:p>
          <a:p>
            <a:pPr marL="285750" lvl="0" indent="-285750">
              <a:lnSpc>
                <a:spcPct val="150000"/>
              </a:lnSpc>
              <a:buClr>
                <a:srgbClr val="808080"/>
              </a:buClr>
              <a:buSzPct val="100000"/>
              <a:buFont typeface="Arial"/>
              <a:buChar char="•"/>
              <a:defRPr sz="1800"/>
            </a:pPr>
            <a:endParaRPr sz="1800" dirty="0">
              <a:solidFill>
                <a:srgbClr val="808080"/>
              </a:solidFill>
              <a:latin typeface="+mj-lt"/>
              <a:ea typeface="HelveticaNeueLT Std"/>
              <a:cs typeface="HelveticaNeueLT Std"/>
              <a:sym typeface="HelveticaNeueLT Std"/>
            </a:endParaRPr>
          </a:p>
        </p:txBody>
      </p:sp>
      <p:pic>
        <p:nvPicPr>
          <p:cNvPr id="96" name="image5.png"/>
          <p:cNvPicPr/>
          <p:nvPr/>
        </p:nvPicPr>
        <p:blipFill rotWithShape="1">
          <a:blip r:embed="rId3">
            <a:extLst/>
          </a:blip>
          <a:srcRect r="-1274"/>
          <a:stretch/>
        </p:blipFill>
        <p:spPr>
          <a:xfrm>
            <a:off x="689188" y="1763971"/>
            <a:ext cx="1754335" cy="173227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62"/>
          <p:cNvSpPr/>
          <p:nvPr/>
        </p:nvSpPr>
        <p:spPr>
          <a:xfrm>
            <a:off x="457200" y="7469667"/>
            <a:ext cx="9105900" cy="16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500">
                <a:solidFill>
                  <a:srgbClr val="808080"/>
                </a:solidFill>
                <a:latin typeface="HelveticaNeueLT Std Ext"/>
                <a:ea typeface="HelveticaNeueLT Std Ext"/>
                <a:cs typeface="HelveticaNeueLT Std Ext"/>
                <a:sym typeface="HelveticaNeueLT Std Ex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" dirty="0">
                <a:solidFill>
                  <a:srgbClr val="808080"/>
                </a:solidFill>
              </a:rPr>
              <a:t>The Dental </a:t>
            </a:r>
            <a:r>
              <a:rPr sz="500" dirty="0" smtClean="0">
                <a:solidFill>
                  <a:srgbClr val="808080"/>
                </a:solidFill>
              </a:rPr>
              <a:t>Plan</a:t>
            </a:r>
            <a:r>
              <a:rPr lang="en-US" sz="500" dirty="0" smtClean="0">
                <a:solidFill>
                  <a:srgbClr val="808080"/>
                </a:solidFill>
              </a:rPr>
              <a:t> for Dentists</a:t>
            </a:r>
            <a:r>
              <a:rPr sz="500" dirty="0" smtClean="0">
                <a:solidFill>
                  <a:srgbClr val="808080"/>
                </a:solidFill>
              </a:rPr>
              <a:t> </a:t>
            </a:r>
            <a:r>
              <a:rPr sz="500" dirty="0">
                <a:solidFill>
                  <a:srgbClr val="808080"/>
                </a:solidFill>
              </a:rPr>
              <a:t>| Page </a:t>
            </a:r>
            <a:r>
              <a:rPr lang="en-US" sz="500" dirty="0" smtClean="0">
                <a:solidFill>
                  <a:srgbClr val="808080"/>
                </a:solidFill>
              </a:rPr>
              <a:t>6</a:t>
            </a:r>
            <a:endParaRPr sz="500" dirty="0">
              <a:solidFill>
                <a:srgbClr val="808080"/>
              </a:solidFill>
            </a:endParaRPr>
          </a:p>
        </p:txBody>
      </p:sp>
      <p:pic>
        <p:nvPicPr>
          <p:cNvPr id="97" name="image8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7862" y="1752595"/>
            <a:ext cx="1785661" cy="18288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0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1145036" y="-1145037"/>
            <a:ext cx="7786257" cy="10076331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/>
        </p:nvSpPr>
        <p:spPr>
          <a:xfrm>
            <a:off x="-1" y="4495801"/>
            <a:ext cx="10058401" cy="1524001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381000" y="4996181"/>
            <a:ext cx="88392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800" spc="300">
                <a:solidFill>
                  <a:srgbClr val="BFBFBF"/>
                </a:solidFill>
                <a:latin typeface="HelveticaNeueLT Std Thin Ext"/>
                <a:ea typeface="HelveticaNeueLT Std Thin Ext"/>
                <a:cs typeface="HelveticaNeueLT Std Thin Ext"/>
                <a:sym typeface="HelveticaNeueLT Std Thin Ext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2800" spc="300" dirty="0">
                <a:solidFill>
                  <a:schemeClr val="accent1"/>
                </a:solidFill>
                <a:latin typeface="+mj-lt"/>
              </a:rPr>
              <a:t>2. REPUTATION RISK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2928" y="5486399"/>
            <a:ext cx="4494178" cy="2152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0188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4" b="17097"/>
          <a:stretch/>
        </p:blipFill>
        <p:spPr>
          <a:xfrm>
            <a:off x="1" y="1"/>
            <a:ext cx="10058400" cy="1012874"/>
          </a:xfrm>
          <a:prstGeom prst="rect">
            <a:avLst/>
          </a:prstGeom>
        </p:spPr>
      </p:pic>
      <p:sp>
        <p:nvSpPr>
          <p:cNvPr id="107" name="Shape 107"/>
          <p:cNvSpPr/>
          <p:nvPr/>
        </p:nvSpPr>
        <p:spPr>
          <a:xfrm>
            <a:off x="152400" y="276568"/>
            <a:ext cx="1005840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400" spc="300">
                <a:solidFill>
                  <a:srgbClr val="BFBFBF"/>
                </a:solidFill>
                <a:latin typeface="HelveticaNeueLT Std Thin Ext"/>
                <a:ea typeface="HelveticaNeueLT Std Thin Ext"/>
                <a:cs typeface="HelveticaNeueLT Std Thin Ext"/>
                <a:sym typeface="HelveticaNeueLT Std Thin Ext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2400" spc="300" dirty="0">
                <a:solidFill>
                  <a:schemeClr val="accent1"/>
                </a:solidFill>
                <a:latin typeface="+mj-lt"/>
              </a:rPr>
              <a:t>YOUR REPUTATION</a:t>
            </a:r>
          </a:p>
        </p:txBody>
      </p:sp>
      <p:sp>
        <p:nvSpPr>
          <p:cNvPr id="108" name="Shape 108"/>
          <p:cNvSpPr/>
          <p:nvPr/>
        </p:nvSpPr>
        <p:spPr>
          <a:xfrm>
            <a:off x="2895600" y="2057400"/>
            <a:ext cx="7212170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F7A02D"/>
                </a:solidFill>
                <a:latin typeface="Serifa BT"/>
                <a:ea typeface="Serifa BT"/>
                <a:cs typeface="Serifa BT"/>
                <a:sym typeface="Serifa B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7A02D"/>
                </a:solidFill>
                <a:latin typeface="+mj-lt"/>
              </a:rPr>
              <a:t>Reputation is Everything</a:t>
            </a:r>
          </a:p>
        </p:txBody>
      </p:sp>
      <p:grpSp>
        <p:nvGrpSpPr>
          <p:cNvPr id="111" name="Group 111"/>
          <p:cNvGrpSpPr/>
          <p:nvPr/>
        </p:nvGrpSpPr>
        <p:grpSpPr>
          <a:xfrm>
            <a:off x="706130" y="1676400"/>
            <a:ext cx="1732271" cy="1844040"/>
            <a:chOff x="0" y="0"/>
            <a:chExt cx="1732269" cy="1844039"/>
          </a:xfrm>
        </p:grpSpPr>
        <p:pic>
          <p:nvPicPr>
            <p:cNvPr id="109" name="image5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87570"/>
              <a:ext cx="1732270" cy="17322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0" name="Shape 110"/>
            <p:cNvSpPr/>
            <p:nvPr/>
          </p:nvSpPr>
          <p:spPr>
            <a:xfrm>
              <a:off x="199384" y="0"/>
              <a:ext cx="1333501" cy="1844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1500">
                  <a:solidFill>
                    <a:srgbClr val="F7A02D"/>
                  </a:solidFill>
                  <a:latin typeface="HelveticaNeueLT Std"/>
                  <a:ea typeface="HelveticaNeueLT Std"/>
                  <a:cs typeface="HelveticaNeueLT Std"/>
                  <a:sym typeface="HelveticaNeueLT St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1500">
                  <a:solidFill>
                    <a:srgbClr val="F7A02D"/>
                  </a:solidFill>
                </a:rPr>
                <a:t>?</a:t>
              </a:r>
            </a:p>
          </p:txBody>
        </p:sp>
      </p:grpSp>
      <p:pic>
        <p:nvPicPr>
          <p:cNvPr id="112" name="image7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77329" y="5582799"/>
            <a:ext cx="4245376" cy="199865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95"/>
          <p:cNvSpPr/>
          <p:nvPr/>
        </p:nvSpPr>
        <p:spPr>
          <a:xfrm>
            <a:off x="457200" y="3778239"/>
            <a:ext cx="8798011" cy="1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395288" lvl="0" indent="-222250">
              <a:lnSpc>
                <a:spcPct val="150000"/>
              </a:lnSpc>
              <a:buClr>
                <a:srgbClr val="808080"/>
              </a:buClr>
              <a:buSzPct val="100000"/>
              <a:buFont typeface="Arial"/>
              <a:buChar char="•"/>
              <a:defRPr sz="1800"/>
            </a:pPr>
            <a:r>
              <a:rPr lang="en-US" sz="1400" dirty="0" smtClean="0">
                <a:solidFill>
                  <a:srgbClr val="808080"/>
                </a:solidFill>
                <a:latin typeface="+mj-lt"/>
                <a:ea typeface="HelveticaNeueLT Std"/>
                <a:cs typeface="HelveticaNeueLT Std"/>
                <a:sym typeface="HelveticaNeueLT Std"/>
              </a:rPr>
              <a:t>In </a:t>
            </a:r>
            <a:r>
              <a:rPr lang="en-US" sz="1400" dirty="0">
                <a:solidFill>
                  <a:srgbClr val="808080"/>
                </a:solidFill>
                <a:latin typeface="+mj-lt"/>
                <a:ea typeface="HelveticaNeueLT Std"/>
                <a:cs typeface="HelveticaNeueLT Std"/>
                <a:sym typeface="HelveticaNeueLT Std"/>
              </a:rPr>
              <a:t>a 2014 global survey of more than 300 companies on reputation risk by Deloitte, 87% of the executives surveyed rated reputation risk as more important than other strategic </a:t>
            </a:r>
            <a:r>
              <a:rPr lang="en-US" sz="1400" dirty="0" smtClean="0">
                <a:solidFill>
                  <a:srgbClr val="808080"/>
                </a:solidFill>
                <a:latin typeface="+mj-lt"/>
                <a:ea typeface="HelveticaNeueLT Std"/>
                <a:cs typeface="HelveticaNeueLT Std"/>
                <a:sym typeface="HelveticaNeueLT Std"/>
              </a:rPr>
              <a:t>risks</a:t>
            </a:r>
            <a:endParaRPr lang="en-US" sz="1400" dirty="0">
              <a:solidFill>
                <a:srgbClr val="808080"/>
              </a:solidFill>
              <a:latin typeface="+mj-lt"/>
              <a:ea typeface="HelveticaNeueLT Std"/>
              <a:cs typeface="HelveticaNeueLT Std"/>
              <a:sym typeface="HelveticaNeueLT Std"/>
            </a:endParaRPr>
          </a:p>
          <a:p>
            <a:pPr marL="395288" lvl="0" indent="-222250">
              <a:lnSpc>
                <a:spcPct val="150000"/>
              </a:lnSpc>
              <a:buClr>
                <a:srgbClr val="808080"/>
              </a:buClr>
              <a:buSzPct val="100000"/>
              <a:buFont typeface="Arial"/>
              <a:buChar char="•"/>
              <a:defRPr sz="1800"/>
            </a:pPr>
            <a:r>
              <a:rPr lang="en-US" sz="1400" dirty="0">
                <a:solidFill>
                  <a:srgbClr val="808080"/>
                </a:solidFill>
                <a:latin typeface="+mj-lt"/>
                <a:ea typeface="HelveticaNeueLT Std"/>
                <a:cs typeface="HelveticaNeueLT Std"/>
                <a:sym typeface="HelveticaNeueLT Std"/>
              </a:rPr>
              <a:t>Security, Ethics/Integrity, and Products/Services are the top three drivers of reputation </a:t>
            </a:r>
            <a:r>
              <a:rPr lang="en-US" sz="1400" dirty="0" smtClean="0">
                <a:solidFill>
                  <a:srgbClr val="808080"/>
                </a:solidFill>
                <a:latin typeface="+mj-lt"/>
                <a:ea typeface="HelveticaNeueLT Std"/>
                <a:cs typeface="HelveticaNeueLT Std"/>
                <a:sym typeface="HelveticaNeueLT Std"/>
              </a:rPr>
              <a:t>risk</a:t>
            </a:r>
            <a:endParaRPr lang="en-US" sz="1400" dirty="0">
              <a:solidFill>
                <a:srgbClr val="808080"/>
              </a:solidFill>
              <a:latin typeface="+mj-lt"/>
              <a:ea typeface="HelveticaNeueLT Std"/>
              <a:cs typeface="HelveticaNeueLT Std"/>
              <a:sym typeface="HelveticaNeueLT Std"/>
            </a:endParaRPr>
          </a:p>
          <a:p>
            <a:pPr marL="395288" lvl="0" indent="-222250">
              <a:lnSpc>
                <a:spcPct val="150000"/>
              </a:lnSpc>
              <a:buClr>
                <a:srgbClr val="808080"/>
              </a:buClr>
              <a:buSzPct val="100000"/>
              <a:buFont typeface="Arial"/>
              <a:buChar char="•"/>
              <a:defRPr sz="1800"/>
            </a:pPr>
            <a:r>
              <a:rPr lang="en-US" sz="1400" dirty="0" smtClean="0">
                <a:solidFill>
                  <a:srgbClr val="808080"/>
                </a:solidFill>
                <a:latin typeface="+mj-lt"/>
                <a:ea typeface="HelveticaNeueLT Std"/>
                <a:cs typeface="HelveticaNeueLT Std"/>
                <a:sym typeface="HelveticaNeueLT Std"/>
              </a:rPr>
              <a:t>41</a:t>
            </a:r>
            <a:r>
              <a:rPr lang="en-US" sz="1400" dirty="0">
                <a:solidFill>
                  <a:srgbClr val="808080"/>
                </a:solidFill>
                <a:latin typeface="+mj-lt"/>
                <a:ea typeface="HelveticaNeueLT Std"/>
                <a:cs typeface="HelveticaNeueLT Std"/>
                <a:sym typeface="HelveticaNeueLT Std"/>
              </a:rPr>
              <a:t>% if companies that experienced a negative reputation event reported brand value and revenue as the greatest </a:t>
            </a:r>
            <a:r>
              <a:rPr lang="en-US" sz="1400" dirty="0" smtClean="0">
                <a:solidFill>
                  <a:srgbClr val="808080"/>
                </a:solidFill>
                <a:latin typeface="+mj-lt"/>
                <a:ea typeface="HelveticaNeueLT Std"/>
                <a:cs typeface="HelveticaNeueLT Std"/>
                <a:sym typeface="HelveticaNeueLT Std"/>
              </a:rPr>
              <a:t>impact</a:t>
            </a:r>
            <a:endParaRPr sz="1400" dirty="0">
              <a:solidFill>
                <a:srgbClr val="808080"/>
              </a:solidFill>
              <a:latin typeface="+mj-lt"/>
              <a:ea typeface="HelveticaNeueLT Std"/>
              <a:cs typeface="HelveticaNeueLT Std"/>
              <a:sym typeface="HelveticaNeueLT Std"/>
            </a:endParaRPr>
          </a:p>
        </p:txBody>
      </p:sp>
      <p:sp>
        <p:nvSpPr>
          <p:cNvPr id="13" name="Shape 62"/>
          <p:cNvSpPr/>
          <p:nvPr/>
        </p:nvSpPr>
        <p:spPr>
          <a:xfrm>
            <a:off x="457200" y="7469667"/>
            <a:ext cx="9105900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500">
                <a:solidFill>
                  <a:srgbClr val="808080"/>
                </a:solidFill>
                <a:latin typeface="HelveticaNeueLT Std Ext"/>
                <a:ea typeface="HelveticaNeueLT Std Ext"/>
                <a:cs typeface="HelveticaNeueLT Std Ext"/>
                <a:sym typeface="HelveticaNeueLT Std Ex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" dirty="0">
                <a:solidFill>
                  <a:srgbClr val="808080"/>
                </a:solidFill>
              </a:rPr>
              <a:t>The Dental </a:t>
            </a:r>
            <a:r>
              <a:rPr sz="500" dirty="0" smtClean="0">
                <a:solidFill>
                  <a:srgbClr val="808080"/>
                </a:solidFill>
              </a:rPr>
              <a:t>Plan</a:t>
            </a:r>
            <a:r>
              <a:rPr lang="en-US" sz="500" dirty="0" smtClean="0">
                <a:solidFill>
                  <a:srgbClr val="808080"/>
                </a:solidFill>
              </a:rPr>
              <a:t> for Dentists</a:t>
            </a:r>
            <a:r>
              <a:rPr sz="500" dirty="0" smtClean="0">
                <a:solidFill>
                  <a:srgbClr val="808080"/>
                </a:solidFill>
              </a:rPr>
              <a:t> </a:t>
            </a:r>
            <a:r>
              <a:rPr sz="500" dirty="0">
                <a:solidFill>
                  <a:srgbClr val="808080"/>
                </a:solidFill>
              </a:rPr>
              <a:t>| </a:t>
            </a:r>
            <a:r>
              <a:rPr sz="500" dirty="0" smtClean="0">
                <a:solidFill>
                  <a:srgbClr val="808080"/>
                </a:solidFill>
              </a:rPr>
              <a:t>Page</a:t>
            </a:r>
            <a:r>
              <a:rPr lang="en-US" sz="500" dirty="0" smtClean="0">
                <a:solidFill>
                  <a:srgbClr val="808080"/>
                </a:solidFill>
              </a:rPr>
              <a:t> 8</a:t>
            </a:r>
            <a:endParaRPr sz="500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4" b="17097"/>
          <a:stretch/>
        </p:blipFill>
        <p:spPr>
          <a:xfrm>
            <a:off x="1" y="1"/>
            <a:ext cx="10058400" cy="1012874"/>
          </a:xfrm>
          <a:prstGeom prst="rect">
            <a:avLst/>
          </a:prstGeom>
        </p:spPr>
      </p:pic>
      <p:sp>
        <p:nvSpPr>
          <p:cNvPr id="117" name="Shape 117"/>
          <p:cNvSpPr/>
          <p:nvPr/>
        </p:nvSpPr>
        <p:spPr>
          <a:xfrm>
            <a:off x="657862" y="3754236"/>
            <a:ext cx="6477000" cy="2031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r>
              <a:rPr sz="1800" dirty="0">
                <a:solidFill>
                  <a:srgbClr val="808080"/>
                </a:solidFill>
                <a:latin typeface="+mj-lt"/>
                <a:ea typeface="HelveticaNeueLT Std"/>
                <a:cs typeface="HelveticaNeueLT Std"/>
                <a:sym typeface="HelveticaNeueLT Std"/>
              </a:rPr>
              <a:t>Complete the </a:t>
            </a:r>
            <a:r>
              <a:rPr sz="1800" i="1" dirty="0">
                <a:solidFill>
                  <a:srgbClr val="808080"/>
                </a:solidFill>
                <a:latin typeface="+mj-lt"/>
                <a:ea typeface="HelveticaNeueLT Std"/>
                <a:cs typeface="HelveticaNeueLT Std"/>
                <a:sym typeface="HelveticaNeueLT Std"/>
              </a:rPr>
              <a:t>Reputational Risk Assessment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endParaRPr sz="1800" dirty="0">
              <a:solidFill>
                <a:srgbClr val="808080"/>
              </a:solidFill>
              <a:latin typeface="+mj-lt"/>
              <a:ea typeface="HelveticaNeueLT Std"/>
              <a:cs typeface="HelveticaNeueLT Std"/>
              <a:sym typeface="HelveticaNeueLT Std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r>
              <a:rPr sz="1800" dirty="0">
                <a:solidFill>
                  <a:srgbClr val="808080"/>
                </a:solidFill>
                <a:latin typeface="+mj-lt"/>
                <a:ea typeface="HelveticaNeueLT Std"/>
                <a:cs typeface="HelveticaNeueLT Std"/>
                <a:sym typeface="HelveticaNeueLT Std"/>
              </a:rPr>
              <a:t>Develop a Reputation Management Plan</a:t>
            </a:r>
          </a:p>
          <a:p>
            <a:pPr lvl="0">
              <a:defRPr sz="1800"/>
            </a:pPr>
            <a:endParaRPr sz="1800" dirty="0">
              <a:solidFill>
                <a:srgbClr val="808080"/>
              </a:solidFill>
              <a:latin typeface="+mj-lt"/>
              <a:ea typeface="HelveticaNeueLT Std"/>
              <a:cs typeface="HelveticaNeueLT Std"/>
              <a:sym typeface="HelveticaNeueLT Std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r>
              <a:rPr sz="1800" dirty="0">
                <a:solidFill>
                  <a:srgbClr val="808080"/>
                </a:solidFill>
                <a:latin typeface="+mj-lt"/>
                <a:ea typeface="HelveticaNeueLT Std"/>
                <a:cs typeface="HelveticaNeueLT Std"/>
                <a:sym typeface="HelveticaNeueLT Std"/>
              </a:rPr>
              <a:t>Consider Reputation Management </a:t>
            </a:r>
            <a:r>
              <a:rPr lang="en-US" sz="1800" dirty="0" smtClean="0">
                <a:solidFill>
                  <a:srgbClr val="808080"/>
                </a:solidFill>
                <a:latin typeface="+mj-lt"/>
                <a:ea typeface="HelveticaNeueLT Std"/>
                <a:cs typeface="HelveticaNeueLT Std"/>
                <a:sym typeface="HelveticaNeueLT Std"/>
              </a:rPr>
              <a:t>Consulting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endParaRPr lang="en-US" sz="1800" dirty="0">
              <a:solidFill>
                <a:srgbClr val="808080"/>
              </a:solidFill>
              <a:latin typeface="+mj-lt"/>
              <a:ea typeface="HelveticaNeueLT Std"/>
              <a:cs typeface="HelveticaNeueLT Std"/>
              <a:sym typeface="HelveticaNeueLT Std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r>
              <a:rPr lang="en-US" sz="1800" dirty="0" smtClean="0">
                <a:solidFill>
                  <a:srgbClr val="808080"/>
                </a:solidFill>
                <a:latin typeface="+mj-lt"/>
                <a:ea typeface="HelveticaNeueLT Std"/>
                <a:cs typeface="HelveticaNeueLT Std"/>
                <a:sym typeface="HelveticaNeueLT Std"/>
              </a:rPr>
              <a:t>Consult your Risk Advisor</a:t>
            </a:r>
            <a:r>
              <a:rPr sz="1800" dirty="0" smtClean="0">
                <a:solidFill>
                  <a:srgbClr val="808080"/>
                </a:solidFill>
                <a:latin typeface="+mj-lt"/>
                <a:ea typeface="HelveticaNeueLT Std"/>
                <a:cs typeface="HelveticaNeueLT Std"/>
                <a:sym typeface="HelveticaNeueLT Std"/>
              </a:rPr>
              <a:t> </a:t>
            </a:r>
            <a:endParaRPr sz="1800" dirty="0">
              <a:solidFill>
                <a:srgbClr val="808080"/>
              </a:solidFill>
              <a:latin typeface="+mj-lt"/>
              <a:ea typeface="HelveticaNeueLT Std"/>
              <a:cs typeface="HelveticaNeueLT Std"/>
              <a:sym typeface="HelveticaNeueLT Std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152400" y="276568"/>
            <a:ext cx="1005840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400" spc="300">
                <a:solidFill>
                  <a:srgbClr val="BFBFBF"/>
                </a:solidFill>
                <a:latin typeface="HelveticaNeueLT Std Thin Ext"/>
                <a:ea typeface="HelveticaNeueLT Std Thin Ext"/>
                <a:cs typeface="HelveticaNeueLT Std Thin Ext"/>
                <a:sym typeface="HelveticaNeueLT Std Thin Ext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2400" spc="300" dirty="0">
                <a:solidFill>
                  <a:schemeClr val="accent1"/>
                </a:solidFill>
                <a:latin typeface="+mj-lt"/>
              </a:rPr>
              <a:t>YOUR REPUTATION</a:t>
            </a:r>
          </a:p>
        </p:txBody>
      </p:sp>
      <p:sp>
        <p:nvSpPr>
          <p:cNvPr id="120" name="Shape 120"/>
          <p:cNvSpPr/>
          <p:nvPr/>
        </p:nvSpPr>
        <p:spPr>
          <a:xfrm>
            <a:off x="2895600" y="2106884"/>
            <a:ext cx="57150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F7A02D"/>
                </a:solidFill>
                <a:latin typeface="Serifa BT"/>
                <a:ea typeface="Serifa BT"/>
                <a:cs typeface="Serifa BT"/>
                <a:sym typeface="Serifa B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7A02D"/>
                </a:solidFill>
                <a:latin typeface="+mj-lt"/>
              </a:rPr>
              <a:t>Analyze Your Rep</a:t>
            </a:r>
          </a:p>
        </p:txBody>
      </p:sp>
      <p:sp>
        <p:nvSpPr>
          <p:cNvPr id="9" name="Shape 62"/>
          <p:cNvSpPr/>
          <p:nvPr/>
        </p:nvSpPr>
        <p:spPr>
          <a:xfrm>
            <a:off x="457200" y="7469667"/>
            <a:ext cx="9105900" cy="16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500">
                <a:solidFill>
                  <a:srgbClr val="808080"/>
                </a:solidFill>
                <a:latin typeface="HelveticaNeueLT Std Ext"/>
                <a:ea typeface="HelveticaNeueLT Std Ext"/>
                <a:cs typeface="HelveticaNeueLT Std Ext"/>
                <a:sym typeface="HelveticaNeueLT Std Ex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" dirty="0">
                <a:solidFill>
                  <a:srgbClr val="808080"/>
                </a:solidFill>
              </a:rPr>
              <a:t>The Dental </a:t>
            </a:r>
            <a:r>
              <a:rPr sz="500" dirty="0" smtClean="0">
                <a:solidFill>
                  <a:srgbClr val="808080"/>
                </a:solidFill>
              </a:rPr>
              <a:t>Plan</a:t>
            </a:r>
            <a:r>
              <a:rPr lang="en-US" sz="500" dirty="0" smtClean="0">
                <a:solidFill>
                  <a:srgbClr val="808080"/>
                </a:solidFill>
              </a:rPr>
              <a:t> for Dentists</a:t>
            </a:r>
            <a:r>
              <a:rPr sz="500" dirty="0" smtClean="0">
                <a:solidFill>
                  <a:srgbClr val="808080"/>
                </a:solidFill>
              </a:rPr>
              <a:t> </a:t>
            </a:r>
            <a:r>
              <a:rPr sz="500" dirty="0">
                <a:solidFill>
                  <a:srgbClr val="808080"/>
                </a:solidFill>
              </a:rPr>
              <a:t>| Page </a:t>
            </a:r>
            <a:r>
              <a:rPr lang="en-US" sz="500" dirty="0" smtClean="0">
                <a:solidFill>
                  <a:srgbClr val="808080"/>
                </a:solidFill>
              </a:rPr>
              <a:t>9</a:t>
            </a:r>
            <a:endParaRPr sz="500" dirty="0">
              <a:solidFill>
                <a:srgbClr val="808080"/>
              </a:solidFill>
            </a:endParaRPr>
          </a:p>
        </p:txBody>
      </p:sp>
      <p:pic>
        <p:nvPicPr>
          <p:cNvPr id="11" name="image5.png"/>
          <p:cNvPicPr/>
          <p:nvPr/>
        </p:nvPicPr>
        <p:blipFill rotWithShape="1">
          <a:blip r:embed="rId3">
            <a:extLst/>
          </a:blip>
          <a:srcRect r="-1274"/>
          <a:stretch/>
        </p:blipFill>
        <p:spPr>
          <a:xfrm>
            <a:off x="689188" y="1763971"/>
            <a:ext cx="1754335" cy="17322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8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7862" y="1752595"/>
            <a:ext cx="1785661" cy="18288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InCite - Update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9C0F"/>
      </a:accent1>
      <a:accent2>
        <a:srgbClr val="758D89"/>
      </a:accent2>
      <a:accent3>
        <a:srgbClr val="000000"/>
      </a:accent3>
      <a:accent4>
        <a:srgbClr val="F1BD6D"/>
      </a:accent4>
      <a:accent5>
        <a:srgbClr val="A3A3A3"/>
      </a:accent5>
      <a:accent6>
        <a:srgbClr val="6E6E6E"/>
      </a:accent6>
      <a:hlink>
        <a:srgbClr val="EB9C0F"/>
      </a:hlink>
      <a:folHlink>
        <a:srgbClr val="758D89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018823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018823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018823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018823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302</Words>
  <Application>Microsoft Office PowerPoint</Application>
  <PresentationFormat>Custom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Helvetica</vt:lpstr>
      <vt:lpstr>Helvetica Neue</vt:lpstr>
      <vt:lpstr>HelveticaNeueLT Std</vt:lpstr>
      <vt:lpstr>HelveticaNeueLT Std Ext</vt:lpstr>
      <vt:lpstr>HelveticaNeueLT Std Thin Ext</vt:lpstr>
      <vt:lpstr>Serifa BT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 McCoach</dc:creator>
  <cp:lastModifiedBy>TEMPHELP</cp:lastModifiedBy>
  <cp:revision>10</cp:revision>
  <dcterms:modified xsi:type="dcterms:W3CDTF">2016-06-16T18:12:48Z</dcterms:modified>
</cp:coreProperties>
</file>