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40" r:id="rId1"/>
  </p:sldMasterIdLst>
  <p:sldIdLst>
    <p:sldId id="256" r:id="rId2"/>
    <p:sldId id="257" r:id="rId3"/>
    <p:sldId id="260" r:id="rId4"/>
    <p:sldId id="262" r:id="rId5"/>
    <p:sldId id="277" r:id="rId6"/>
    <p:sldId id="263" r:id="rId7"/>
    <p:sldId id="290" r:id="rId8"/>
    <p:sldId id="282" r:id="rId9"/>
    <p:sldId id="281" r:id="rId10"/>
    <p:sldId id="280" r:id="rId11"/>
    <p:sldId id="258" r:id="rId1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E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4" autoAdjust="0"/>
  </p:normalViewPr>
  <p:slideViewPr>
    <p:cSldViewPr>
      <p:cViewPr varScale="1">
        <p:scale>
          <a:sx n="45" d="100"/>
          <a:sy n="45" d="100"/>
        </p:scale>
        <p:origin x="2083" y="3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7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55516" y="102308"/>
            <a:ext cx="7661366" cy="981522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01090" y="4693920"/>
            <a:ext cx="5440680" cy="234696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492" y="2125645"/>
            <a:ext cx="7668306" cy="2240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492" y="2048523"/>
            <a:ext cx="7668306" cy="176851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492" y="4365752"/>
            <a:ext cx="7668306" cy="16211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88620" y="2208698"/>
            <a:ext cx="6995160" cy="2156037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7"/>
            <a:ext cx="1709928" cy="858223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402806"/>
            <a:ext cx="4728210" cy="858223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77240" y="2123440"/>
            <a:ext cx="6606540" cy="670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55516" y="102308"/>
            <a:ext cx="7661366" cy="981522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1397001"/>
            <a:ext cx="6606540" cy="199771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3736976"/>
            <a:ext cx="6606540" cy="1962784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085" y="9052560"/>
            <a:ext cx="3400425" cy="670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59001" y="3486017"/>
            <a:ext cx="7661488" cy="134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58774" y="3434164"/>
            <a:ext cx="7661714" cy="6705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8060" y="3621024"/>
            <a:ext cx="7662428" cy="670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358" y="9106205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77240" y="2123440"/>
            <a:ext cx="3186684" cy="670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193858" y="2123440"/>
            <a:ext cx="3186684" cy="670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0473"/>
            <a:ext cx="6606540" cy="16764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123440"/>
            <a:ext cx="3173730" cy="11176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210050" y="2123440"/>
            <a:ext cx="3173730" cy="11176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77240" y="3296920"/>
            <a:ext cx="3173730" cy="56997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210050" y="3296920"/>
            <a:ext cx="3173730" cy="56997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" y="118872"/>
            <a:ext cx="7543800" cy="10241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34200" y="9296400"/>
            <a:ext cx="581540" cy="557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54407" y="102308"/>
            <a:ext cx="7661366" cy="981699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0473"/>
            <a:ext cx="6606540" cy="16764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77240" y="2346960"/>
            <a:ext cx="1619250" cy="659384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526030" y="2346960"/>
            <a:ext cx="4857750" cy="659384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7187474"/>
            <a:ext cx="6217920" cy="766022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7987210"/>
            <a:ext cx="6217920" cy="100584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77240" y="9052560"/>
            <a:ext cx="3303270" cy="670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4358" y="9106205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58061" y="6869214"/>
            <a:ext cx="7655814" cy="134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232" y="6820696"/>
            <a:ext cx="7655643" cy="6705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8234" y="7000729"/>
            <a:ext cx="7655641" cy="7158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062" y="97791"/>
            <a:ext cx="7651592" cy="671957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77240" y="402802"/>
            <a:ext cx="6606540" cy="16764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77240" y="2123440"/>
            <a:ext cx="6606540" cy="6705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246370" y="9080500"/>
            <a:ext cx="2105025" cy="6985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7EC5F1-E869-4BBF-85D3-C96F9FED2DDD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77240" y="9052560"/>
            <a:ext cx="3368040" cy="67056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heiionline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theiionlin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iionline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09550" y="3048000"/>
            <a:ext cx="7353300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PERSONAL BRANDING WORKBOOK FOR </a:t>
            </a:r>
            <a:br>
              <a:rPr lang="en-US" sz="36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36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ACCOUNT MANAGERS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endParaRPr lang="en-US" sz="1800" dirty="0" smtClean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endParaRPr lang="en-US" sz="1800" dirty="0" smtClean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Supporting the book: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</a:t>
            </a:r>
          </a:p>
          <a:p>
            <a:pPr marL="0" indent="0" algn="ctr">
              <a:buNone/>
            </a:pPr>
            <a:r>
              <a:rPr lang="en-US" sz="18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Taking Control Of Your Reputation – </a:t>
            </a:r>
            <a:br>
              <a:rPr lang="en-US" sz="18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18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Before Everyone Else Does</a:t>
            </a:r>
            <a:endParaRPr lang="en-US" sz="1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Product of Intellectual Innovations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www.theiionline.com</a:t>
            </a:r>
            <a:r>
              <a:rPr lang="en-US" sz="1600" dirty="0" smtClean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18872"/>
            <a:ext cx="7543800" cy="102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7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381000" y="50862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The Salesperson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8458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The Family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6315" y="1487269"/>
            <a:ext cx="6968885" cy="829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We express our brand in numerous ways that many people don’t recognize</a:t>
            </a:r>
            <a:r>
              <a:rPr lang="en-US" sz="16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The </a:t>
            </a:r>
            <a:r>
              <a:rPr lang="en-US" sz="16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following list includes a few of the methods used by some the best personal brand managers in the world</a:t>
            </a:r>
            <a:r>
              <a:rPr lang="en-US" sz="16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Consider </a:t>
            </a:r>
            <a:r>
              <a:rPr lang="en-US" sz="16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these strategies when building your communication strategies and action plans.</a:t>
            </a:r>
          </a:p>
          <a:p>
            <a:r>
              <a:rPr lang="en-US" sz="16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 </a:t>
            </a:r>
            <a:endParaRPr lang="en-US" sz="1450" dirty="0">
              <a:solidFill>
                <a:srgbClr val="19191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Dress</a:t>
            </a:r>
            <a:r>
              <a:rPr lang="en-US" sz="15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How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 dress will influence what others think of you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So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wear clothes that represent the brand that you 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desire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Key </a:t>
            </a:r>
            <a:r>
              <a:rPr lang="en-US" sz="1500" b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Conversation Starters</a:t>
            </a:r>
            <a:r>
              <a:rPr lang="en-US" sz="15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If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 let others drive conversations they may create brand items for you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When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 networking events have 2-3 conversation starting statements that will allow your brand to be 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recognized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</a:t>
            </a:r>
            <a:r>
              <a:rPr lang="en-US" sz="1500" b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Association Techniques</a:t>
            </a:r>
            <a:r>
              <a:rPr lang="en-US" sz="15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It’s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terrible truth that people will create judgment about others through words, dress, attitudes, etc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Be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aware of what things associate with your brand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Examples: Reading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= intelligent, so refer to books you read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Thought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Leader = Sharing insights on current 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events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Daily </a:t>
            </a:r>
            <a:r>
              <a:rPr lang="en-US" sz="1500" b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language</a:t>
            </a:r>
            <a:r>
              <a:rPr lang="en-US" sz="15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Think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about what you say to others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It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will impact the brand you are 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developing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New </a:t>
            </a:r>
            <a:r>
              <a:rPr lang="en-US" sz="1500" b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Skills / Habits Developed</a:t>
            </a:r>
            <a:r>
              <a:rPr lang="en-US" sz="15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Sometimes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we have to develop a new skill to create our desired brand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It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may be reading more frequently, not drinking at business events, understanding finance, 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etc.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Through </a:t>
            </a:r>
            <a:r>
              <a:rPr lang="en-US" sz="1500" b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Others</a:t>
            </a:r>
            <a:r>
              <a:rPr lang="en-US" sz="15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Some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effective brand managers have communicated their desired brand to others who are close to them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The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natural tendency is for these relationships to share those brand items with others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This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 also a very good brand damage tool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The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introvert in the story above has numerous colleagues that help others understand him better because they know his real brand and perceived 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 </a:t>
            </a:r>
            <a:r>
              <a:rPr lang="en-US" sz="1500" b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aware of the </a:t>
            </a:r>
            <a:r>
              <a:rPr lang="en-US" sz="1500" b="1" i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“pretty girl syndrome</a:t>
            </a:r>
            <a:r>
              <a:rPr lang="en-US" sz="1500" b="1" i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Remember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pretty girl that people would brand as </a:t>
            </a:r>
            <a:r>
              <a:rPr lang="en-US" sz="1500" i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“she thinks she is so pretty</a:t>
            </a:r>
            <a:r>
              <a:rPr lang="en-US" sz="1500" i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? Well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sometimes we have traits we can’t do anything about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However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being aware of those traits and finding ways to offset them can be critical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An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introvert friend of mine is perceived as being cocky and self focused because he is uncomfortable interacting with others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He 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sends personal notes, calls people 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one-on-one</a:t>
            </a:r>
            <a:r>
              <a:rPr lang="en-US" sz="15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and communicates specifics about caring for others </a:t>
            </a:r>
            <a:r>
              <a:rPr lang="en-US" sz="15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frequently to offset this perception</a:t>
            </a:r>
            <a:endParaRPr lang="en-US" sz="1500" dirty="0">
              <a:solidFill>
                <a:srgbClr val="19191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9" name="Footer Placeholder 1"/>
          <p:cNvSpPr txBox="1">
            <a:spLocks/>
          </p:cNvSpPr>
          <p:nvPr/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 LT Std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8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7424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Appendix C</a:t>
            </a:r>
          </a:p>
          <a:p>
            <a:pPr algn="ctr"/>
            <a:r>
              <a:rPr lang="en-US" sz="2000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Communication Ideas</a:t>
            </a:r>
            <a:endParaRPr lang="en-US" sz="2000" b="1" dirty="0">
              <a:solidFill>
                <a:schemeClr val="bg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3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028700" y="8382000"/>
            <a:ext cx="5715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1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Product Of Intellectual Innovations</a:t>
            </a:r>
          </a:p>
          <a:p>
            <a:pPr algn="ctr"/>
            <a:r>
              <a:rPr lang="en-US" sz="1200" dirty="0" smtClean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www.theiionline.com</a:t>
            </a:r>
            <a:endParaRPr lang="en-US" sz="1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US" sz="1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1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This workbook is property of Intellectual Innovation. All rights reserved. No part may be reproduced, distributed or transmitted in any form</a:t>
            </a:r>
            <a:r>
              <a:rPr lang="en-US" sz="10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(Brand Survey may be copied).</a:t>
            </a:r>
          </a:p>
          <a:p>
            <a:pPr algn="ctr"/>
            <a:endParaRPr lang="en-US" dirty="0">
              <a:solidFill>
                <a:schemeClr val="tx2"/>
              </a:solidFill>
              <a:latin typeface="Helvetica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14731"/>
            <a:ext cx="5095875" cy="770496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244" y="9220200"/>
            <a:ext cx="698756" cy="67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60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600200" y="329625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Branding Guide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8140" y="2743200"/>
            <a:ext cx="7795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Teenagers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50862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The Salesperson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8458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The Family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828800"/>
            <a:ext cx="6477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Personal Branding is not simply a social media strategy and/or advertising campaign. </a:t>
            </a:r>
          </a:p>
          <a:p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 great Personal Brand is one that has a foundation of finding your potential and creating who you want to become.</a:t>
            </a:r>
          </a:p>
          <a:p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complexity of brand identification, communication, and management is difficult. That’s why many people fail and are misunderstood.</a:t>
            </a:r>
          </a:p>
          <a:p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This workbook will help you identify and manage all attributes of a strong and powerful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P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ersonal Brand!</a:t>
            </a:r>
          </a:p>
          <a:p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This “Branding Guide” is a modified version of a more extensive and complete Branding Guide available through Intellectual Innovations at (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www.theiionline.com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652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066800" y="17424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Identification</a:t>
            </a:r>
          </a:p>
          <a:p>
            <a:pPr algn="ctr"/>
            <a:r>
              <a:rPr lang="en-US" sz="2000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Current Brand</a:t>
            </a:r>
            <a:endParaRPr lang="en-US" sz="2000" b="1" dirty="0">
              <a:solidFill>
                <a:schemeClr val="bg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8140" y="2743200"/>
            <a:ext cx="7795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Teenagers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50862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The Salesperson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8458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The Family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875217"/>
              </p:ext>
            </p:extLst>
          </p:nvPr>
        </p:nvGraphicFramePr>
        <p:xfrm>
          <a:off x="197330" y="2366599"/>
          <a:ext cx="7377740" cy="300837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44435"/>
                <a:gridCol w="1844435"/>
                <a:gridCol w="1844435"/>
                <a:gridCol w="1844435"/>
              </a:tblGrid>
              <a:tr h="429768">
                <a:tc gridSpan="4"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Words: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1295400"/>
            <a:ext cx="73089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anose="020B0604020202020204" pitchFamily="34" charset="0"/>
              </a:rPr>
              <a:t>How would people you know describe you today? (Fill as many boxes as possible</a:t>
            </a:r>
            <a:r>
              <a:rPr lang="en-US" dirty="0" smtClean="0">
                <a:latin typeface="Helvetica" panose="020B0604020202020204" pitchFamily="34" charset="0"/>
              </a:rPr>
              <a:t>). </a:t>
            </a:r>
            <a:r>
              <a:rPr lang="en-US" sz="1600" dirty="0" smtClean="0">
                <a:latin typeface="Helvetica" panose="020B0604020202020204" pitchFamily="34" charset="0"/>
              </a:rPr>
              <a:t>*See Appendix A and send this document to your family, friends and colleagues to get feedback on your current brand.</a:t>
            </a:r>
            <a:endParaRPr lang="en-US" sz="1600" dirty="0">
              <a:latin typeface="Helvetica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245680"/>
              </p:ext>
            </p:extLst>
          </p:nvPr>
        </p:nvGraphicFramePr>
        <p:xfrm>
          <a:off x="197330" y="5638800"/>
          <a:ext cx="7377740" cy="343814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377740"/>
              </a:tblGrid>
              <a:tr h="429768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Phrases: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Footer Placeholder 1"/>
          <p:cNvSpPr txBox="1">
            <a:spLocks/>
          </p:cNvSpPr>
          <p:nvPr/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 LT Std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2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358140" y="2743200"/>
            <a:ext cx="7795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Teenagers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50862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The Salesperson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8458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The Family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74207"/>
              </p:ext>
            </p:extLst>
          </p:nvPr>
        </p:nvGraphicFramePr>
        <p:xfrm>
          <a:off x="197330" y="1597152"/>
          <a:ext cx="7377740" cy="327964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44435"/>
                <a:gridCol w="1844435"/>
                <a:gridCol w="1844435"/>
                <a:gridCol w="1844435"/>
              </a:tblGrid>
              <a:tr h="429768">
                <a:tc gridSpan="4"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List your personal behaviors and traits that are valuable to others in your life.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972788"/>
              </p:ext>
            </p:extLst>
          </p:nvPr>
        </p:nvGraphicFramePr>
        <p:xfrm>
          <a:off x="197330" y="5257800"/>
          <a:ext cx="7377740" cy="327964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44435"/>
                <a:gridCol w="1844435"/>
                <a:gridCol w="1844435"/>
                <a:gridCol w="1844435"/>
              </a:tblGrid>
              <a:tr h="429768">
                <a:tc gridSpan="4"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List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your personal behaviors and traits that may cause others frustration or difficulty in your relationships.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1"/>
          <p:cNvSpPr txBox="1">
            <a:spLocks/>
          </p:cNvSpPr>
          <p:nvPr/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 LT Std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  <a:latin typeface="Helvetica" panose="020B0604020202020204" pitchFamily="34" charset="0"/>
              </a:rPr>
              <a:t>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17424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Identification</a:t>
            </a:r>
          </a:p>
          <a:p>
            <a:pPr algn="ctr"/>
            <a:r>
              <a:rPr lang="en-US" sz="2000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Current Brand</a:t>
            </a:r>
            <a:endParaRPr lang="en-US" sz="2000" b="1" dirty="0">
              <a:solidFill>
                <a:schemeClr val="bg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50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053524"/>
              </p:ext>
            </p:extLst>
          </p:nvPr>
        </p:nvGraphicFramePr>
        <p:xfrm>
          <a:off x="190500" y="4438982"/>
          <a:ext cx="7391400" cy="455261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391400"/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34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Language</a:t>
                      </a:r>
                    </a:p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447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Behaviors</a:t>
                      </a:r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9952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Dress</a:t>
                      </a:r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4210382"/>
            <a:ext cx="753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panose="020B0604020202020204" pitchFamily="34" charset="0"/>
              </a:rPr>
              <a:t>  Describe </a:t>
            </a:r>
            <a:r>
              <a:rPr lang="en-US" dirty="0">
                <a:latin typeface="Helvetica" panose="020B0604020202020204" pitchFamily="34" charset="0"/>
              </a:rPr>
              <a:t>How You Will Communicate </a:t>
            </a:r>
            <a:r>
              <a:rPr lang="en-US" dirty="0" smtClean="0">
                <a:latin typeface="Helvetica" panose="020B0604020202020204" pitchFamily="34" charset="0"/>
              </a:rPr>
              <a:t>This Brand</a:t>
            </a:r>
            <a:r>
              <a:rPr lang="en-US" dirty="0">
                <a:latin typeface="Helvetica" panose="020B0604020202020204" pitchFamily="34" charset="0"/>
              </a:rPr>
              <a:t>:</a:t>
            </a:r>
            <a:endParaRPr lang="en-US" b="1" dirty="0">
              <a:latin typeface="Helvetica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770" y="1797141"/>
            <a:ext cx="7374860" cy="208905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Helvetica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6060" y="1459469"/>
            <a:ext cx="753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panose="020B0604020202020204" pitchFamily="34" charset="0"/>
              </a:rPr>
              <a:t>Describe Your Desired Brand:</a:t>
            </a:r>
            <a:endParaRPr lang="en-US" b="1" dirty="0">
              <a:latin typeface="Helvetica" panose="020B0604020202020204" pitchFamily="34" charset="0"/>
            </a:endParaRPr>
          </a:p>
        </p:txBody>
      </p:sp>
      <p:sp>
        <p:nvSpPr>
          <p:cNvPr id="12" name="Footer Placeholder 1"/>
          <p:cNvSpPr txBox="1">
            <a:spLocks/>
          </p:cNvSpPr>
          <p:nvPr/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 LT Std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  <a:latin typeface="Helvetica" panose="020B0604020202020204" pitchFamily="34" charset="0"/>
              </a:rPr>
              <a:t>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17424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Action Plans</a:t>
            </a:r>
          </a:p>
          <a:p>
            <a:pPr algn="ctr"/>
            <a:r>
              <a:rPr lang="en-US" sz="2000" b="1" dirty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Desired Brand Management Plan</a:t>
            </a:r>
          </a:p>
        </p:txBody>
      </p:sp>
    </p:spTree>
    <p:extLst>
      <p:ext uri="{BB962C8B-B14F-4D97-AF65-F5344CB8AC3E}">
        <p14:creationId xmlns:p14="http://schemas.microsoft.com/office/powerpoint/2010/main" val="94204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381000" y="50862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The Salesperson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8458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The Family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447800"/>
            <a:ext cx="7530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 panose="020B0604020202020204" pitchFamily="34" charset="0"/>
              </a:rPr>
              <a:t>List behaviors and traits you want others to think about you that would maximize your potential in each relationship.</a:t>
            </a:r>
            <a:r>
              <a:rPr lang="en-US" sz="1600" dirty="0">
                <a:latin typeface="Helvetica" panose="020B0604020202020204" pitchFamily="34" charset="0"/>
              </a:rPr>
              <a:t> </a:t>
            </a:r>
            <a:r>
              <a:rPr lang="en-US" sz="1600" dirty="0" smtClean="0">
                <a:latin typeface="Helvetica" panose="020B0604020202020204" pitchFamily="34" charset="0"/>
              </a:rPr>
              <a:t>*Reference Ideas in Appendix C.</a:t>
            </a:r>
            <a:endParaRPr lang="en-US" sz="1600" dirty="0">
              <a:latin typeface="Helvetica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652623"/>
              </p:ext>
            </p:extLst>
          </p:nvPr>
        </p:nvGraphicFramePr>
        <p:xfrm>
          <a:off x="190500" y="3017520"/>
          <a:ext cx="7391400" cy="605028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45513"/>
                <a:gridCol w="5745887"/>
              </a:tblGrid>
              <a:tr h="46429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Brand Item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How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will I communicate?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599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3798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7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3798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92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2590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Helvetica" panose="020B0604020202020204" pitchFamily="34" charset="0"/>
              </a:rPr>
              <a:t>Colleagues:</a:t>
            </a:r>
            <a:endParaRPr lang="en-US" b="1" dirty="0">
              <a:latin typeface="Helvetica" panose="020B0604020202020204" pitchFamily="34" charset="0"/>
            </a:endParaRPr>
          </a:p>
        </p:txBody>
      </p:sp>
      <p:sp>
        <p:nvSpPr>
          <p:cNvPr id="11" name="Footer Placeholder 1"/>
          <p:cNvSpPr txBox="1">
            <a:spLocks/>
          </p:cNvSpPr>
          <p:nvPr/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 LT Std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4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17424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Identification</a:t>
            </a:r>
          </a:p>
          <a:p>
            <a:pPr algn="ctr"/>
            <a:r>
              <a:rPr lang="en-US" sz="2000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Ideal Brand Creation</a:t>
            </a:r>
            <a:endParaRPr lang="en-US" sz="2000" b="1" dirty="0">
              <a:solidFill>
                <a:schemeClr val="bg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7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2400" y="2590800"/>
            <a:ext cx="250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Helvetica" panose="020B0604020202020204" pitchFamily="34" charset="0"/>
              </a:rPr>
              <a:t>Prospects &amp; Clients:</a:t>
            </a:r>
            <a:endParaRPr lang="en-US" b="1" dirty="0">
              <a:latin typeface="Helvetica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50862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The Salesperson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8458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The Family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447800"/>
            <a:ext cx="7530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 panose="020B0604020202020204" pitchFamily="34" charset="0"/>
              </a:rPr>
              <a:t>List behaviors and traits you want others to think about you that would maximize your potential in each relationship</a:t>
            </a:r>
            <a:r>
              <a:rPr lang="en-US" sz="1600" dirty="0" smtClean="0">
                <a:latin typeface="Helvetica" panose="020B0604020202020204" pitchFamily="34" charset="0"/>
              </a:rPr>
              <a:t>. *</a:t>
            </a:r>
            <a:r>
              <a:rPr lang="en-US" sz="1600" dirty="0">
                <a:latin typeface="Helvetica" panose="020B0604020202020204" pitchFamily="34" charset="0"/>
              </a:rPr>
              <a:t>Reference Ideas </a:t>
            </a:r>
            <a:r>
              <a:rPr lang="en-US" sz="1600" dirty="0" smtClean="0">
                <a:latin typeface="Helvetica" panose="020B0604020202020204" pitchFamily="34" charset="0"/>
              </a:rPr>
              <a:t>in Appendix B and C.</a:t>
            </a:r>
            <a:endParaRPr lang="en-US" sz="1600" dirty="0">
              <a:latin typeface="Helvetica" panose="020B0604020202020204" pitchFamily="34" charset="0"/>
            </a:endParaRPr>
          </a:p>
        </p:txBody>
      </p:sp>
      <p:sp>
        <p:nvSpPr>
          <p:cNvPr id="11" name="Footer Placeholder 1"/>
          <p:cNvSpPr txBox="1">
            <a:spLocks/>
          </p:cNvSpPr>
          <p:nvPr/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 LT Std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17424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Identification</a:t>
            </a:r>
          </a:p>
          <a:p>
            <a:pPr algn="ctr"/>
            <a:r>
              <a:rPr lang="en-US" sz="2000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Ideal Brand Creation</a:t>
            </a:r>
            <a:endParaRPr lang="en-US" sz="2000" b="1" dirty="0">
              <a:solidFill>
                <a:schemeClr val="bg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533428"/>
              </p:ext>
            </p:extLst>
          </p:nvPr>
        </p:nvGraphicFramePr>
        <p:xfrm>
          <a:off x="190500" y="3017520"/>
          <a:ext cx="7391400" cy="605028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45513"/>
                <a:gridCol w="5745887"/>
              </a:tblGrid>
              <a:tr h="46429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Brand Item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How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will I communicate?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599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3798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7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3798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92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9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358140" y="2743200"/>
            <a:ext cx="7795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Teenagers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50862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The Salesperson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8458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The Family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295400"/>
            <a:ext cx="7308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panose="020B0604020202020204" pitchFamily="34" charset="0"/>
              </a:rPr>
              <a:t>List the words and phrases that best represent the most common traits (positive/negative) and attributes of this person.</a:t>
            </a:r>
          </a:p>
          <a:p>
            <a:r>
              <a:rPr lang="en-US" sz="1600" i="1" dirty="0" smtClean="0">
                <a:latin typeface="Helvetica" panose="020B0604020202020204" pitchFamily="34" charset="0"/>
              </a:rPr>
              <a:t>*Copy and </a:t>
            </a:r>
            <a:r>
              <a:rPr lang="en-US" sz="1600" i="1" dirty="0">
                <a:latin typeface="Helvetica" panose="020B0604020202020204" pitchFamily="34" charset="0"/>
              </a:rPr>
              <a:t>s</a:t>
            </a:r>
            <a:r>
              <a:rPr lang="en-US" sz="1600" i="1" dirty="0" smtClean="0">
                <a:latin typeface="Helvetica" panose="020B0604020202020204" pitchFamily="34" charset="0"/>
              </a:rPr>
              <a:t>end this document to your family, friends and colleagues.</a:t>
            </a:r>
            <a:endParaRPr lang="en-US" sz="1600" i="1" dirty="0">
              <a:latin typeface="Helvetica" panose="020B0604020202020204" pitchFamily="34" charset="0"/>
            </a:endParaRPr>
          </a:p>
        </p:txBody>
      </p:sp>
      <p:sp>
        <p:nvSpPr>
          <p:cNvPr id="12" name="Footer Placeholder 1"/>
          <p:cNvSpPr txBox="1">
            <a:spLocks/>
          </p:cNvSpPr>
          <p:nvPr/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 LT Std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  <a:latin typeface="Helvetica" panose="020B0604020202020204" pitchFamily="34" charset="0"/>
              </a:rPr>
              <a:t>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17424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Appendix A</a:t>
            </a:r>
          </a:p>
          <a:p>
            <a:pPr algn="ctr"/>
            <a:r>
              <a:rPr lang="en-US" sz="2000" b="1" dirty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Personal Brand Survey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849598"/>
              </p:ext>
            </p:extLst>
          </p:nvPr>
        </p:nvGraphicFramePr>
        <p:xfrm>
          <a:off x="197330" y="2366599"/>
          <a:ext cx="7377740" cy="300837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44435"/>
                <a:gridCol w="1844435"/>
                <a:gridCol w="1844435"/>
                <a:gridCol w="1844435"/>
              </a:tblGrid>
              <a:tr h="429768">
                <a:tc gridSpan="4"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Words: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098446"/>
              </p:ext>
            </p:extLst>
          </p:nvPr>
        </p:nvGraphicFramePr>
        <p:xfrm>
          <a:off x="197330" y="5638800"/>
          <a:ext cx="7377740" cy="343814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377740"/>
              </a:tblGrid>
              <a:tr h="429768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Phrases: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2"/>
                        </a:solidFill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13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381000" y="50862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The Salesperson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8458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AID For The Family</a:t>
            </a: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1630" y="1487269"/>
            <a:ext cx="7079770" cy="8079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Social media is a critical tool to use in communicating your brand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This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guide is not intended to give full instruction and strategy around social media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However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when determining your brand communication methods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social media may be part of your strategy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The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ideas below can be used to enhance your use of social media when communicating your brand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en-US" dirty="0">
              <a:solidFill>
                <a:srgbClr val="19191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 </a:t>
            </a:r>
            <a:endParaRPr lang="en-US" sz="1700" dirty="0">
              <a:solidFill>
                <a:srgbClr val="19191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700" b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Recognize that any post on social media will have an impact on your brand</a:t>
            </a:r>
            <a:r>
              <a:rPr lang="en-US" sz="17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r>
              <a:rPr lang="en-US" sz="17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</a:t>
            </a:r>
            <a:r>
              <a:rPr lang="en-US" sz="17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think before you </a:t>
            </a:r>
            <a:r>
              <a:rPr lang="en-US" sz="17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post </a:t>
            </a:r>
            <a:r>
              <a:rPr lang="en-US" sz="17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or ask yourself… </a:t>
            </a:r>
            <a:r>
              <a:rPr lang="en-US" sz="1700" i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“What will others think of me when they read this</a:t>
            </a:r>
            <a:r>
              <a:rPr lang="en-US" sz="1700" i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?”</a:t>
            </a:r>
            <a:endParaRPr lang="en-US" sz="1700" dirty="0">
              <a:solidFill>
                <a:srgbClr val="19191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7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Always </a:t>
            </a:r>
            <a:r>
              <a:rPr lang="en-US" sz="1700" b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remember who you are connected to on social media</a:t>
            </a:r>
            <a:r>
              <a:rPr lang="en-US" sz="17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r>
              <a:rPr lang="en-US" sz="17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</a:t>
            </a:r>
            <a:r>
              <a:rPr lang="en-US" sz="17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political or religious post intended for close friends may offend a client</a:t>
            </a:r>
            <a:r>
              <a:rPr lang="en-US" sz="17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Keep the </a:t>
            </a:r>
            <a:r>
              <a:rPr lang="en-US" sz="17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entire </a:t>
            </a:r>
            <a:r>
              <a:rPr lang="en-US" sz="17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audience in mind </a:t>
            </a:r>
            <a:r>
              <a:rPr lang="en-US" sz="17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on every </a:t>
            </a:r>
            <a:r>
              <a:rPr lang="en-US" sz="17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post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Pictures </a:t>
            </a:r>
            <a:r>
              <a:rPr lang="en-US" sz="1700" b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can describe </a:t>
            </a:r>
            <a:r>
              <a:rPr lang="en-US" sz="17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you. </a:t>
            </a:r>
            <a:r>
              <a:rPr lang="en-US" sz="17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People </a:t>
            </a:r>
            <a:r>
              <a:rPr lang="en-US" sz="17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will look at your </a:t>
            </a:r>
            <a:r>
              <a:rPr lang="en-US" sz="17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pictures. Review </a:t>
            </a:r>
            <a:r>
              <a:rPr lang="en-US" sz="17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your </a:t>
            </a:r>
            <a:r>
              <a:rPr lang="en-US" sz="17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pictures and </a:t>
            </a:r>
            <a:r>
              <a:rPr lang="en-US" sz="17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see what story </a:t>
            </a:r>
            <a:r>
              <a:rPr lang="en-US" sz="17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they tell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Social </a:t>
            </a:r>
            <a:r>
              <a:rPr lang="en-US" sz="1700" b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media is a great tool for connection and relationship building</a:t>
            </a:r>
            <a:r>
              <a:rPr lang="en-US" sz="17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r>
              <a:rPr lang="en-US" sz="17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Look </a:t>
            </a:r>
            <a:r>
              <a:rPr lang="en-US" sz="17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for ways to express your brand to increase connection in </a:t>
            </a:r>
            <a:r>
              <a:rPr lang="en-US" sz="17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relationships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Consider </a:t>
            </a:r>
            <a:r>
              <a:rPr lang="en-US" sz="1700" b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removing connection with people that may damage your </a:t>
            </a:r>
            <a:r>
              <a:rPr lang="en-US" sz="17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Think </a:t>
            </a:r>
            <a:r>
              <a:rPr lang="en-US" sz="1700" b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of ways to tie in your brand with the frequency of posting content along with the language you </a:t>
            </a:r>
            <a:r>
              <a:rPr lang="en-US" sz="17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b="1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Remember </a:t>
            </a:r>
            <a:r>
              <a:rPr lang="en-US" sz="1700" b="1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that there is NO SUCH THING AS PRIVACY on the internet. </a:t>
            </a:r>
            <a:r>
              <a:rPr lang="en-US" sz="17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Multiple </a:t>
            </a:r>
            <a:r>
              <a:rPr lang="en-US" sz="17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servers hit every internet action on social media</a:t>
            </a:r>
            <a:r>
              <a:rPr lang="en-US" sz="17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r>
              <a:rPr lang="en-US" sz="17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Even if something is considered private today or is deleted after a minute, it is recorded somewhere. </a:t>
            </a:r>
            <a:r>
              <a:rPr lang="en-US" sz="17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</a:t>
            </a:r>
            <a:r>
              <a:rPr lang="en-US" sz="1700" dirty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treat every activity on the internet with the thought that it will be displayed for the world to see at some point and </a:t>
            </a:r>
            <a:r>
              <a:rPr lang="en-US" sz="1700" dirty="0" smtClean="0">
                <a:solidFill>
                  <a:srgbClr val="19191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time</a:t>
            </a:r>
            <a:endParaRPr lang="en-US" sz="1700" dirty="0">
              <a:solidFill>
                <a:srgbClr val="19191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en-US" dirty="0">
              <a:solidFill>
                <a:srgbClr val="19191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Footer Placeholder 1"/>
          <p:cNvSpPr txBox="1">
            <a:spLocks/>
          </p:cNvSpPr>
          <p:nvPr/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 LT Std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7424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Appendix </a:t>
            </a:r>
            <a:r>
              <a:rPr lang="en-US" sz="3200" b="1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</a:t>
            </a:r>
            <a:endParaRPr lang="en-US" sz="3200" b="1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2000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Social Media Insights</a:t>
            </a:r>
            <a:endParaRPr lang="en-US" sz="2000" b="1" dirty="0">
              <a:solidFill>
                <a:schemeClr val="bg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0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InCi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9C0F"/>
      </a:accent1>
      <a:accent2>
        <a:srgbClr val="758D89"/>
      </a:accent2>
      <a:accent3>
        <a:srgbClr val="000000"/>
      </a:accent3>
      <a:accent4>
        <a:srgbClr val="F1BD6D"/>
      </a:accent4>
      <a:accent5>
        <a:srgbClr val="A3A3A3"/>
      </a:accent5>
      <a:accent6>
        <a:srgbClr val="6E6E6E"/>
      </a:accent6>
      <a:hlink>
        <a:srgbClr val="EB9C0F"/>
      </a:hlink>
      <a:folHlink>
        <a:srgbClr val="758D8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1960</TotalTime>
  <Words>599</Words>
  <Application>Microsoft Office PowerPoint</Application>
  <PresentationFormat>Custom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Franklin Gothic Book</vt:lpstr>
      <vt:lpstr>Helvetica</vt:lpstr>
      <vt:lpstr>Perpetua</vt:lpstr>
      <vt:lpstr>Wingdings 2</vt:lpstr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Aubree</dc:creator>
  <cp:lastModifiedBy>TEMPHELP</cp:lastModifiedBy>
  <cp:revision>135</cp:revision>
  <dcterms:created xsi:type="dcterms:W3CDTF">2013-12-07T19:22:24Z</dcterms:created>
  <dcterms:modified xsi:type="dcterms:W3CDTF">2016-06-21T18:57:03Z</dcterms:modified>
</cp:coreProperties>
</file>